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9"/>
  </p:notesMasterIdLst>
  <p:sldIdLst>
    <p:sldId id="301" r:id="rId2"/>
    <p:sldId id="256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9" r:id="rId37"/>
    <p:sldId id="368" r:id="rId38"/>
    <p:sldId id="369" r:id="rId39"/>
    <p:sldId id="370" r:id="rId40"/>
    <p:sldId id="296" r:id="rId41"/>
    <p:sldId id="297" r:id="rId42"/>
    <p:sldId id="298" r:id="rId43"/>
    <p:sldId id="300" r:id="rId44"/>
    <p:sldId id="274" r:id="rId45"/>
    <p:sldId id="275" r:id="rId46"/>
    <p:sldId id="276" r:id="rId47"/>
    <p:sldId id="277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omfortaa" pitchFamily="2" charset="0"/>
      <p:regular r:id="rId54"/>
      <p:bold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Nunito" pitchFamily="2" charset="77"/>
      <p:regular r:id="rId60"/>
      <p:bold r:id="rId61"/>
      <p:italic r:id="rId62"/>
      <p:boldItalic r:id="rId63"/>
    </p:embeddedFont>
    <p:embeddedFont>
      <p:font typeface="Nunito ExtraBold" pitchFamily="2" charset="77"/>
      <p:bold r:id="rId64"/>
      <p:italic r:id="rId65"/>
      <p:boldItalic r:id="rId66"/>
    </p:embeddedFont>
    <p:embeddedFont>
      <p:font typeface="Nunito Light" pitchFamily="2" charset="77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/>
    <p:restoredTop sz="91837"/>
  </p:normalViewPr>
  <p:slideViewPr>
    <p:cSldViewPr snapToGrid="0">
      <p:cViewPr varScale="1">
        <p:scale>
          <a:sx n="182" d="100"/>
          <a:sy n="182" d="100"/>
        </p:scale>
        <p:origin x="2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5572b32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5572b32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51813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b399e791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b399e791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986536ee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986536ee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53fa7551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953fa7551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953fa755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953fa7551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953fa7551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953fa7551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953fa755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953fa755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986536e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986536e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94bb6f50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94bb6f50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953fa755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953fa7551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b4c0687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b4c0687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953fa755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953fa755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76c7ff1d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76c7ff1d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990b4bc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990b4bc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990b4bc9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990b4bc9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990b4bc9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990b4bc9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990b4bc9f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990b4bc9f_5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09574f9f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09574f9f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09574f9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09574f9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09574f9f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09574f9f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09574f9f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09574f9f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5572b32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5572b32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09574f9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09574f9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09574f9f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09574f9f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09574f9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09574f9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94bb6f50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94bb6f50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990b4bc9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990b4bc9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94bb6f50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94bb6f50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b31d7d0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b31d7d0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656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277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09574f9f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09574f9f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82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b5572b32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b5572b32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990b4bc9f_5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990b4bc9f_5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0aeb872b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0aeb872b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0aeb872b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0aeb872b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990b4bc9f_5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990b4bc9f_5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261490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953fa755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953fa755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94bb6f50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94bb6f50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94bb6f5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94bb6f5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31d7d0c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31d7d0c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953fa755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953fa755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5572b32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5572b32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86536ee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86536ee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53fa755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53fa755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ffbf12fc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ffbf12fc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TIFY - Title Slide">
  <p:cSld name="PTIFY - Title Slide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24608" cy="5143500"/>
          </a:xfrm>
          <a:custGeom>
            <a:avLst/>
            <a:gdLst/>
            <a:ahLst/>
            <a:cxnLst/>
            <a:rect l="l" t="t" r="r" b="b"/>
            <a:pathLst>
              <a:path w="12166144" h="6858000" extrusionOk="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485300" y="1243650"/>
            <a:ext cx="52203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Web Mockup">
  <p:cSld name="Desktop Web Mockup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4125265" y="1475252"/>
            <a:ext cx="2759700" cy="155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3850" rtl="0">
              <a:spcBef>
                <a:spcPts val="400"/>
              </a:spcBef>
              <a:spcAft>
                <a:spcPts val="0"/>
              </a:spcAft>
              <a:buSzPts val="1500"/>
              <a:buChar char="■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9694"/>
          </a:xfrm>
        </p:spPr>
        <p:txBody>
          <a:bodyPr/>
          <a:lstStyle/>
          <a:p>
            <a:r>
              <a:rPr lang="fi-FI" noProof="0"/>
              <a:t>Drag picture to placeholder or click icon to add</a:t>
            </a:r>
            <a:endParaRPr lang="en-GB" noProof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18471" y="268757"/>
            <a:ext cx="7601801" cy="418865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59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lo">
  <p:cSld name="Hello"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1466192" y="631239"/>
            <a:ext cx="2471100" cy="2165100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9124608" cy="5143500"/>
          </a:xfrm>
          <a:custGeom>
            <a:avLst/>
            <a:gdLst/>
            <a:ahLst/>
            <a:cxnLst/>
            <a:rect l="l" t="t" r="r" b="b"/>
            <a:pathLst>
              <a:path w="12166144" h="6858000" extrusionOk="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">
  <p:cSld name="Transition Slide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19392" y="0"/>
            <a:ext cx="9124608" cy="5143500"/>
          </a:xfrm>
          <a:custGeom>
            <a:avLst/>
            <a:gdLst/>
            <a:ahLst/>
            <a:cxnLst/>
            <a:rect l="l" t="t" r="r" b="b"/>
            <a:pathLst>
              <a:path w="12166144" h="6858000" extrusionOk="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eneral Slide_Right">
  <p:cSld name="4_General Slide_Right">
    <p:bg>
      <p:bgPr>
        <a:solidFill>
          <a:srgbClr val="FFFFFF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5768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➢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1" y="3715068"/>
            <a:ext cx="9143532" cy="1433193"/>
          </a:xfrm>
          <a:custGeom>
            <a:avLst/>
            <a:gdLst/>
            <a:ahLst/>
            <a:cxnLst/>
            <a:rect l="l" t="t" r="r" b="b"/>
            <a:pathLst>
              <a:path w="12150873" h="1904576" extrusionOk="0">
                <a:moveTo>
                  <a:pt x="6705138" y="1563236"/>
                </a:moveTo>
                <a:cubicBezTo>
                  <a:pt x="6732570" y="1563236"/>
                  <a:pt x="6755300" y="1586097"/>
                  <a:pt x="6755300" y="1612006"/>
                </a:cubicBezTo>
                <a:cubicBezTo>
                  <a:pt x="6755300" y="1639438"/>
                  <a:pt x="6732570" y="1661537"/>
                  <a:pt x="6705138" y="1661537"/>
                </a:cubicBezTo>
                <a:cubicBezTo>
                  <a:pt x="6691030" y="1661537"/>
                  <a:pt x="6678292" y="1656012"/>
                  <a:pt x="6669084" y="1647058"/>
                </a:cubicBezTo>
                <a:lnTo>
                  <a:pt x="6661752" y="1629803"/>
                </a:lnTo>
                <a:lnTo>
                  <a:pt x="6048463" y="1629803"/>
                </a:lnTo>
                <a:lnTo>
                  <a:pt x="5777464" y="1900702"/>
                </a:lnTo>
                <a:lnTo>
                  <a:pt x="4859662" y="1900702"/>
                </a:lnTo>
                <a:lnTo>
                  <a:pt x="4855790" y="1904576"/>
                </a:lnTo>
                <a:lnTo>
                  <a:pt x="4809236" y="1904576"/>
                </a:lnTo>
                <a:lnTo>
                  <a:pt x="4845683" y="1868102"/>
                </a:lnTo>
                <a:lnTo>
                  <a:pt x="5761936" y="1868102"/>
                </a:lnTo>
                <a:lnTo>
                  <a:pt x="6034485" y="1597201"/>
                </a:lnTo>
                <a:lnTo>
                  <a:pt x="6660656" y="1597201"/>
                </a:lnTo>
                <a:lnTo>
                  <a:pt x="6669084" y="1577906"/>
                </a:lnTo>
                <a:cubicBezTo>
                  <a:pt x="6678292" y="1568952"/>
                  <a:pt x="6691030" y="1563236"/>
                  <a:pt x="6705138" y="1563236"/>
                </a:cubicBezTo>
                <a:close/>
                <a:moveTo>
                  <a:pt x="5227957" y="1475494"/>
                </a:moveTo>
                <a:cubicBezTo>
                  <a:pt x="5255603" y="1475494"/>
                  <a:pt x="5277872" y="1497764"/>
                  <a:pt x="5277872" y="1524641"/>
                </a:cubicBezTo>
                <a:cubicBezTo>
                  <a:pt x="5277872" y="1551521"/>
                  <a:pt x="5255603" y="1573791"/>
                  <a:pt x="5227957" y="1573791"/>
                </a:cubicBezTo>
                <a:cubicBezTo>
                  <a:pt x="5214135" y="1573791"/>
                  <a:pt x="5202039" y="1568223"/>
                  <a:pt x="5193399" y="1559296"/>
                </a:cubicBezTo>
                <a:lnTo>
                  <a:pt x="5186831" y="1542834"/>
                </a:lnTo>
                <a:lnTo>
                  <a:pt x="4861243" y="1542834"/>
                </a:lnTo>
                <a:lnTo>
                  <a:pt x="4499672" y="1904576"/>
                </a:lnTo>
                <a:lnTo>
                  <a:pt x="4452003" y="1904576"/>
                </a:lnTo>
                <a:lnTo>
                  <a:pt x="4847280" y="1509458"/>
                </a:lnTo>
                <a:lnTo>
                  <a:pt x="5185635" y="1509458"/>
                </a:lnTo>
                <a:lnTo>
                  <a:pt x="5193399" y="1489989"/>
                </a:lnTo>
                <a:cubicBezTo>
                  <a:pt x="5202039" y="1481062"/>
                  <a:pt x="5214135" y="1475494"/>
                  <a:pt x="5227957" y="1475494"/>
                </a:cubicBezTo>
                <a:close/>
                <a:moveTo>
                  <a:pt x="9160584" y="1403933"/>
                </a:moveTo>
                <a:cubicBezTo>
                  <a:pt x="9173403" y="1403933"/>
                  <a:pt x="9185928" y="1408791"/>
                  <a:pt x="9195322" y="1418508"/>
                </a:cubicBezTo>
                <a:cubicBezTo>
                  <a:pt x="9214895" y="1437942"/>
                  <a:pt x="9214895" y="1469036"/>
                  <a:pt x="9195322" y="1489247"/>
                </a:cubicBezTo>
                <a:cubicBezTo>
                  <a:pt x="9185928" y="1498964"/>
                  <a:pt x="9173403" y="1503822"/>
                  <a:pt x="9160584" y="1503822"/>
                </a:cubicBezTo>
                <a:lnTo>
                  <a:pt x="9144342" y="1497338"/>
                </a:lnTo>
                <a:lnTo>
                  <a:pt x="9119875" y="1521468"/>
                </a:lnTo>
                <a:lnTo>
                  <a:pt x="9119875" y="1859850"/>
                </a:lnTo>
                <a:lnTo>
                  <a:pt x="9074694" y="1904576"/>
                </a:lnTo>
                <a:lnTo>
                  <a:pt x="9027559" y="1904576"/>
                </a:lnTo>
                <a:lnTo>
                  <a:pt x="9085712" y="1845879"/>
                </a:lnTo>
                <a:lnTo>
                  <a:pt x="9085712" y="1509052"/>
                </a:lnTo>
                <a:lnTo>
                  <a:pt x="9118933" y="1476219"/>
                </a:lnTo>
                <a:lnTo>
                  <a:pt x="9109990" y="1453587"/>
                </a:lnTo>
                <a:cubicBezTo>
                  <a:pt x="9109990" y="1440857"/>
                  <a:pt x="9114688" y="1428225"/>
                  <a:pt x="9124082" y="1418508"/>
                </a:cubicBezTo>
                <a:cubicBezTo>
                  <a:pt x="9134651" y="1408791"/>
                  <a:pt x="9147763" y="1403933"/>
                  <a:pt x="9160584" y="1403933"/>
                </a:cubicBezTo>
                <a:close/>
                <a:moveTo>
                  <a:pt x="3742011" y="1348128"/>
                </a:moveTo>
                <a:cubicBezTo>
                  <a:pt x="3769658" y="1348128"/>
                  <a:pt x="3791927" y="1370398"/>
                  <a:pt x="3791927" y="1398044"/>
                </a:cubicBezTo>
                <a:cubicBezTo>
                  <a:pt x="3791927" y="1425688"/>
                  <a:pt x="3769658" y="1446423"/>
                  <a:pt x="3742011" y="1446423"/>
                </a:cubicBezTo>
                <a:cubicBezTo>
                  <a:pt x="3728960" y="1446423"/>
                  <a:pt x="3716865" y="1441238"/>
                  <a:pt x="3708034" y="1432600"/>
                </a:cubicBezTo>
                <a:lnTo>
                  <a:pt x="3700900" y="1415481"/>
                </a:lnTo>
                <a:lnTo>
                  <a:pt x="3273490" y="1415481"/>
                </a:lnTo>
                <a:lnTo>
                  <a:pt x="2783928" y="1904576"/>
                </a:lnTo>
                <a:lnTo>
                  <a:pt x="2737043" y="1904576"/>
                </a:lnTo>
                <a:lnTo>
                  <a:pt x="3259514" y="1382092"/>
                </a:lnTo>
                <a:lnTo>
                  <a:pt x="3700134" y="1382092"/>
                </a:lnTo>
                <a:lnTo>
                  <a:pt x="3708034" y="1362719"/>
                </a:lnTo>
                <a:cubicBezTo>
                  <a:pt x="3716865" y="1353696"/>
                  <a:pt x="3728960" y="1348128"/>
                  <a:pt x="3742011" y="1348128"/>
                </a:cubicBezTo>
                <a:close/>
                <a:moveTo>
                  <a:pt x="1352439" y="1293078"/>
                </a:moveTo>
                <a:cubicBezTo>
                  <a:pt x="1371609" y="1293078"/>
                  <a:pt x="1390684" y="1300296"/>
                  <a:pt x="1404942" y="1314732"/>
                </a:cubicBezTo>
                <a:cubicBezTo>
                  <a:pt x="1434230" y="1344385"/>
                  <a:pt x="1434230" y="1392765"/>
                  <a:pt x="1404942" y="1421637"/>
                </a:cubicBezTo>
                <a:cubicBezTo>
                  <a:pt x="1390684" y="1436854"/>
                  <a:pt x="1371609" y="1444462"/>
                  <a:pt x="1352439" y="1444462"/>
                </a:cubicBezTo>
                <a:lnTo>
                  <a:pt x="1323668" y="1432094"/>
                </a:lnTo>
                <a:lnTo>
                  <a:pt x="1241341" y="1514343"/>
                </a:lnTo>
                <a:lnTo>
                  <a:pt x="33963" y="1514343"/>
                </a:lnTo>
                <a:lnTo>
                  <a:pt x="33963" y="1463857"/>
                </a:lnTo>
                <a:lnTo>
                  <a:pt x="1221126" y="1463857"/>
                </a:lnTo>
                <a:lnTo>
                  <a:pt x="1289171" y="1396330"/>
                </a:lnTo>
                <a:lnTo>
                  <a:pt x="1277965" y="1368478"/>
                </a:lnTo>
                <a:cubicBezTo>
                  <a:pt x="1277965" y="1349067"/>
                  <a:pt x="1285093" y="1329559"/>
                  <a:pt x="1299351" y="1314732"/>
                </a:cubicBezTo>
                <a:cubicBezTo>
                  <a:pt x="1313996" y="1300296"/>
                  <a:pt x="1333266" y="1293078"/>
                  <a:pt x="1352439" y="1293078"/>
                </a:cubicBezTo>
                <a:close/>
                <a:moveTo>
                  <a:pt x="3852398" y="999991"/>
                </a:moveTo>
                <a:cubicBezTo>
                  <a:pt x="3880047" y="999991"/>
                  <a:pt x="3902314" y="1021329"/>
                  <a:pt x="3902314" y="1048761"/>
                </a:cubicBezTo>
                <a:cubicBezTo>
                  <a:pt x="3902314" y="1076194"/>
                  <a:pt x="3880047" y="1098294"/>
                  <a:pt x="3852398" y="1098294"/>
                </a:cubicBezTo>
                <a:cubicBezTo>
                  <a:pt x="3838962" y="1098294"/>
                  <a:pt x="3826863" y="1092768"/>
                  <a:pt x="3818130" y="1083815"/>
                </a:cubicBezTo>
                <a:lnTo>
                  <a:pt x="3809227" y="1061701"/>
                </a:lnTo>
                <a:lnTo>
                  <a:pt x="3424155" y="1061701"/>
                </a:lnTo>
                <a:lnTo>
                  <a:pt x="2581964" y="1904576"/>
                </a:lnTo>
                <a:lnTo>
                  <a:pt x="2534614" y="1904576"/>
                </a:lnTo>
                <a:lnTo>
                  <a:pt x="3410182" y="1028295"/>
                </a:lnTo>
                <a:lnTo>
                  <a:pt x="3812347" y="1028295"/>
                </a:lnTo>
                <a:lnTo>
                  <a:pt x="3818130" y="1014088"/>
                </a:lnTo>
                <a:cubicBezTo>
                  <a:pt x="3826863" y="1005325"/>
                  <a:pt x="3838962" y="999991"/>
                  <a:pt x="3852398" y="999991"/>
                </a:cubicBezTo>
                <a:close/>
                <a:moveTo>
                  <a:pt x="5344770" y="864133"/>
                </a:moveTo>
                <a:cubicBezTo>
                  <a:pt x="5372416" y="864133"/>
                  <a:pt x="5393918" y="886403"/>
                  <a:pt x="5393918" y="912514"/>
                </a:cubicBezTo>
                <a:cubicBezTo>
                  <a:pt x="5393918" y="940160"/>
                  <a:pt x="5372416" y="962430"/>
                  <a:pt x="5344770" y="962430"/>
                </a:cubicBezTo>
                <a:cubicBezTo>
                  <a:pt x="5330952" y="962430"/>
                  <a:pt x="5318661" y="956862"/>
                  <a:pt x="5309829" y="947839"/>
                </a:cubicBezTo>
                <a:lnTo>
                  <a:pt x="5302116" y="928665"/>
                </a:lnTo>
                <a:lnTo>
                  <a:pt x="5187533" y="928665"/>
                </a:lnTo>
                <a:lnTo>
                  <a:pt x="4944708" y="1171764"/>
                </a:lnTo>
                <a:lnTo>
                  <a:pt x="4642924" y="1171764"/>
                </a:lnTo>
                <a:lnTo>
                  <a:pt x="4032370" y="1783782"/>
                </a:lnTo>
                <a:lnTo>
                  <a:pt x="3265110" y="1783782"/>
                </a:lnTo>
                <a:lnTo>
                  <a:pt x="3144516" y="1904576"/>
                </a:lnTo>
                <a:lnTo>
                  <a:pt x="3098596" y="1904576"/>
                </a:lnTo>
                <a:lnTo>
                  <a:pt x="3251918" y="1751162"/>
                </a:lnTo>
                <a:lnTo>
                  <a:pt x="4019184" y="1751162"/>
                </a:lnTo>
                <a:lnTo>
                  <a:pt x="4629737" y="1139144"/>
                </a:lnTo>
                <a:lnTo>
                  <a:pt x="4930744" y="1139144"/>
                </a:lnTo>
                <a:lnTo>
                  <a:pt x="5173568" y="895268"/>
                </a:lnTo>
                <a:lnTo>
                  <a:pt x="5302831" y="895268"/>
                </a:lnTo>
                <a:lnTo>
                  <a:pt x="5309829" y="878532"/>
                </a:lnTo>
                <a:cubicBezTo>
                  <a:pt x="5318661" y="869701"/>
                  <a:pt x="5330952" y="864133"/>
                  <a:pt x="5344770" y="864133"/>
                </a:cubicBezTo>
                <a:close/>
                <a:moveTo>
                  <a:pt x="12126038" y="843237"/>
                </a:moveTo>
                <a:lnTo>
                  <a:pt x="12150873" y="852799"/>
                </a:lnTo>
                <a:lnTo>
                  <a:pt x="12150873" y="930723"/>
                </a:lnTo>
                <a:lnTo>
                  <a:pt x="12126038" y="940684"/>
                </a:lnTo>
                <a:lnTo>
                  <a:pt x="12108244" y="933429"/>
                </a:lnTo>
                <a:lnTo>
                  <a:pt x="11924251" y="1116620"/>
                </a:lnTo>
                <a:lnTo>
                  <a:pt x="11924251" y="1904576"/>
                </a:lnTo>
                <a:lnTo>
                  <a:pt x="11890843" y="1904576"/>
                </a:lnTo>
                <a:lnTo>
                  <a:pt x="11890843" y="1103423"/>
                </a:lnTo>
                <a:lnTo>
                  <a:pt x="12083654" y="909417"/>
                </a:lnTo>
                <a:lnTo>
                  <a:pt x="12076384" y="892533"/>
                </a:lnTo>
                <a:cubicBezTo>
                  <a:pt x="12076384" y="880042"/>
                  <a:pt x="12081242" y="867266"/>
                  <a:pt x="12090959" y="856967"/>
                </a:cubicBezTo>
                <a:cubicBezTo>
                  <a:pt x="12100676" y="847814"/>
                  <a:pt x="12113308" y="843237"/>
                  <a:pt x="12126038" y="843237"/>
                </a:cubicBezTo>
                <a:close/>
                <a:moveTo>
                  <a:pt x="7500083" y="644772"/>
                </a:moveTo>
                <a:cubicBezTo>
                  <a:pt x="7442588" y="644772"/>
                  <a:pt x="7395193" y="692034"/>
                  <a:pt x="7395193" y="749369"/>
                </a:cubicBezTo>
                <a:cubicBezTo>
                  <a:pt x="7395193" y="807479"/>
                  <a:pt x="7442588" y="855516"/>
                  <a:pt x="7500083" y="855516"/>
                </a:cubicBezTo>
                <a:cubicBezTo>
                  <a:pt x="7558356" y="855516"/>
                  <a:pt x="7604974" y="807479"/>
                  <a:pt x="7604974" y="749369"/>
                </a:cubicBezTo>
                <a:cubicBezTo>
                  <a:pt x="7604974" y="692034"/>
                  <a:pt x="7558356" y="644772"/>
                  <a:pt x="7500083" y="644772"/>
                </a:cubicBezTo>
                <a:close/>
                <a:moveTo>
                  <a:pt x="7500083" y="612231"/>
                </a:moveTo>
                <a:cubicBezTo>
                  <a:pt x="7576226" y="612231"/>
                  <a:pt x="7638384" y="674214"/>
                  <a:pt x="7638384" y="749369"/>
                </a:cubicBezTo>
                <a:cubicBezTo>
                  <a:pt x="7638384" y="826849"/>
                  <a:pt x="7576226" y="888833"/>
                  <a:pt x="7500083" y="888833"/>
                </a:cubicBezTo>
                <a:cubicBezTo>
                  <a:pt x="7423940" y="888833"/>
                  <a:pt x="7361784" y="826849"/>
                  <a:pt x="7361784" y="749369"/>
                </a:cubicBezTo>
                <a:cubicBezTo>
                  <a:pt x="7361784" y="674214"/>
                  <a:pt x="7423940" y="612231"/>
                  <a:pt x="7500083" y="612231"/>
                </a:cubicBezTo>
                <a:close/>
                <a:moveTo>
                  <a:pt x="5627790" y="315041"/>
                </a:moveTo>
                <a:cubicBezTo>
                  <a:pt x="5656568" y="315041"/>
                  <a:pt x="5679754" y="335774"/>
                  <a:pt x="5679754" y="363420"/>
                </a:cubicBezTo>
                <a:cubicBezTo>
                  <a:pt x="5679754" y="391066"/>
                  <a:pt x="5656568" y="413336"/>
                  <a:pt x="5627790" y="413336"/>
                </a:cubicBezTo>
                <a:cubicBezTo>
                  <a:pt x="5614200" y="413336"/>
                  <a:pt x="5601210" y="407770"/>
                  <a:pt x="5591615" y="398747"/>
                </a:cubicBezTo>
                <a:lnTo>
                  <a:pt x="5582345" y="377997"/>
                </a:lnTo>
                <a:lnTo>
                  <a:pt x="4687734" y="377997"/>
                </a:lnTo>
                <a:lnTo>
                  <a:pt x="4557329" y="478899"/>
                </a:lnTo>
                <a:lnTo>
                  <a:pt x="4557329" y="1039286"/>
                </a:lnTo>
                <a:lnTo>
                  <a:pt x="3976687" y="1619854"/>
                </a:lnTo>
                <a:lnTo>
                  <a:pt x="3233809" y="1619854"/>
                </a:lnTo>
                <a:lnTo>
                  <a:pt x="2949052" y="1904576"/>
                </a:lnTo>
                <a:lnTo>
                  <a:pt x="2902311" y="1904576"/>
                </a:lnTo>
                <a:lnTo>
                  <a:pt x="3220612" y="1586478"/>
                </a:lnTo>
                <a:lnTo>
                  <a:pt x="3962712" y="1586478"/>
                </a:lnTo>
                <a:lnTo>
                  <a:pt x="4523951" y="1025315"/>
                </a:lnTo>
                <a:lnTo>
                  <a:pt x="4523951" y="462600"/>
                </a:lnTo>
                <a:lnTo>
                  <a:pt x="4676867" y="346176"/>
                </a:lnTo>
                <a:lnTo>
                  <a:pt x="5583708" y="346176"/>
                </a:lnTo>
                <a:lnTo>
                  <a:pt x="5591615" y="328864"/>
                </a:lnTo>
                <a:cubicBezTo>
                  <a:pt x="5601210" y="320224"/>
                  <a:pt x="5614200" y="315041"/>
                  <a:pt x="5627790" y="315041"/>
                </a:cubicBezTo>
                <a:close/>
                <a:moveTo>
                  <a:pt x="906752" y="315041"/>
                </a:moveTo>
                <a:cubicBezTo>
                  <a:pt x="933630" y="315041"/>
                  <a:pt x="955898" y="337140"/>
                  <a:pt x="955898" y="364572"/>
                </a:cubicBezTo>
                <a:cubicBezTo>
                  <a:pt x="955898" y="391244"/>
                  <a:pt x="933630" y="413341"/>
                  <a:pt x="906752" y="413341"/>
                </a:cubicBezTo>
                <a:cubicBezTo>
                  <a:pt x="879875" y="413341"/>
                  <a:pt x="857604" y="391244"/>
                  <a:pt x="857604" y="364572"/>
                </a:cubicBezTo>
                <a:cubicBezTo>
                  <a:pt x="857604" y="337140"/>
                  <a:pt x="879875" y="315041"/>
                  <a:pt x="906752" y="315041"/>
                </a:cubicBezTo>
                <a:close/>
                <a:moveTo>
                  <a:pt x="6893998" y="123386"/>
                </a:moveTo>
                <a:cubicBezTo>
                  <a:pt x="6835888" y="123386"/>
                  <a:pt x="6788626" y="171694"/>
                  <a:pt x="6788626" y="230129"/>
                </a:cubicBezTo>
                <a:cubicBezTo>
                  <a:pt x="6788626" y="287787"/>
                  <a:pt x="6835888" y="335314"/>
                  <a:pt x="6893998" y="335314"/>
                </a:cubicBezTo>
                <a:cubicBezTo>
                  <a:pt x="6951333" y="335314"/>
                  <a:pt x="6998594" y="287787"/>
                  <a:pt x="6998594" y="230129"/>
                </a:cubicBezTo>
                <a:cubicBezTo>
                  <a:pt x="6998594" y="171694"/>
                  <a:pt x="6951333" y="123386"/>
                  <a:pt x="6893998" y="123386"/>
                </a:cubicBezTo>
                <a:close/>
                <a:moveTo>
                  <a:pt x="7409511" y="112058"/>
                </a:moveTo>
                <a:cubicBezTo>
                  <a:pt x="7351240" y="112058"/>
                  <a:pt x="7303845" y="158415"/>
                  <a:pt x="7303845" y="216364"/>
                </a:cubicBezTo>
                <a:cubicBezTo>
                  <a:pt x="7303845" y="273538"/>
                  <a:pt x="7351240" y="320669"/>
                  <a:pt x="7409511" y="320669"/>
                </a:cubicBezTo>
                <a:cubicBezTo>
                  <a:pt x="7467784" y="320669"/>
                  <a:pt x="7515179" y="273538"/>
                  <a:pt x="7515179" y="216364"/>
                </a:cubicBezTo>
                <a:cubicBezTo>
                  <a:pt x="7515179" y="158415"/>
                  <a:pt x="7467784" y="112058"/>
                  <a:pt x="7409511" y="112058"/>
                </a:cubicBezTo>
                <a:close/>
                <a:moveTo>
                  <a:pt x="6893998" y="91442"/>
                </a:moveTo>
                <a:cubicBezTo>
                  <a:pt x="6969153" y="91442"/>
                  <a:pt x="7032685" y="153773"/>
                  <a:pt x="7032685" y="230129"/>
                </a:cubicBezTo>
                <a:cubicBezTo>
                  <a:pt x="7032685" y="305707"/>
                  <a:pt x="6969153" y="368039"/>
                  <a:pt x="6893998" y="368039"/>
                </a:cubicBezTo>
                <a:cubicBezTo>
                  <a:pt x="6818067" y="368039"/>
                  <a:pt x="6756084" y="305707"/>
                  <a:pt x="6756084" y="230129"/>
                </a:cubicBezTo>
                <a:cubicBezTo>
                  <a:pt x="6756084" y="153773"/>
                  <a:pt x="6818067" y="91442"/>
                  <a:pt x="6893998" y="91442"/>
                </a:cubicBezTo>
                <a:close/>
                <a:moveTo>
                  <a:pt x="7409511" y="77289"/>
                </a:moveTo>
                <a:cubicBezTo>
                  <a:pt x="7486431" y="77289"/>
                  <a:pt x="7547812" y="140645"/>
                  <a:pt x="7547812" y="216364"/>
                </a:cubicBezTo>
                <a:cubicBezTo>
                  <a:pt x="7547812" y="292082"/>
                  <a:pt x="7486431" y="353892"/>
                  <a:pt x="7409511" y="353892"/>
                </a:cubicBezTo>
                <a:cubicBezTo>
                  <a:pt x="7333368" y="353892"/>
                  <a:pt x="7271212" y="292082"/>
                  <a:pt x="7271212" y="216364"/>
                </a:cubicBezTo>
                <a:cubicBezTo>
                  <a:pt x="7271212" y="140645"/>
                  <a:pt x="7333368" y="77289"/>
                  <a:pt x="7409511" y="77289"/>
                </a:cubicBezTo>
                <a:close/>
                <a:moveTo>
                  <a:pt x="11752359" y="0"/>
                </a:moveTo>
                <a:lnTo>
                  <a:pt x="11784881" y="0"/>
                </a:lnTo>
                <a:lnTo>
                  <a:pt x="11784881" y="1904576"/>
                </a:lnTo>
                <a:lnTo>
                  <a:pt x="11752359" y="1904576"/>
                </a:lnTo>
                <a:close/>
                <a:moveTo>
                  <a:pt x="11652662" y="0"/>
                </a:moveTo>
                <a:lnTo>
                  <a:pt x="11685822" y="0"/>
                </a:lnTo>
                <a:lnTo>
                  <a:pt x="11685822" y="712539"/>
                </a:lnTo>
                <a:lnTo>
                  <a:pt x="11631839" y="766850"/>
                </a:lnTo>
                <a:lnTo>
                  <a:pt x="11631839" y="1654453"/>
                </a:lnTo>
                <a:lnTo>
                  <a:pt x="11382392" y="1904576"/>
                </a:lnTo>
                <a:lnTo>
                  <a:pt x="11336182" y="1904576"/>
                </a:lnTo>
                <a:lnTo>
                  <a:pt x="11598677" y="1640488"/>
                </a:lnTo>
                <a:lnTo>
                  <a:pt x="11598677" y="752109"/>
                </a:lnTo>
                <a:lnTo>
                  <a:pt x="11652662" y="698574"/>
                </a:lnTo>
                <a:close/>
                <a:moveTo>
                  <a:pt x="11373950" y="0"/>
                </a:moveTo>
                <a:lnTo>
                  <a:pt x="11407640" y="0"/>
                </a:lnTo>
                <a:lnTo>
                  <a:pt x="11407640" y="1088069"/>
                </a:lnTo>
                <a:lnTo>
                  <a:pt x="11302651" y="1192160"/>
                </a:lnTo>
                <a:lnTo>
                  <a:pt x="11302651" y="1312691"/>
                </a:lnTo>
                <a:lnTo>
                  <a:pt x="11320653" y="1320150"/>
                </a:lnTo>
                <a:cubicBezTo>
                  <a:pt x="11329484" y="1329104"/>
                  <a:pt x="11334860" y="1341488"/>
                  <a:pt x="11334860" y="1355204"/>
                </a:cubicBezTo>
                <a:cubicBezTo>
                  <a:pt x="11334860" y="1381875"/>
                  <a:pt x="11313358" y="1403974"/>
                  <a:pt x="11285712" y="1403974"/>
                </a:cubicBezTo>
                <a:cubicBezTo>
                  <a:pt x="11258066" y="1403974"/>
                  <a:pt x="11236564" y="1381875"/>
                  <a:pt x="11236564" y="1355204"/>
                </a:cubicBezTo>
                <a:cubicBezTo>
                  <a:pt x="11236564" y="1341488"/>
                  <a:pt x="11241940" y="1329104"/>
                  <a:pt x="11250770" y="1320150"/>
                </a:cubicBezTo>
                <a:lnTo>
                  <a:pt x="11270529" y="1311963"/>
                </a:lnTo>
                <a:lnTo>
                  <a:pt x="11270529" y="1178177"/>
                </a:lnTo>
                <a:lnTo>
                  <a:pt x="11373950" y="1074085"/>
                </a:lnTo>
                <a:close/>
                <a:moveTo>
                  <a:pt x="11100663" y="0"/>
                </a:moveTo>
                <a:lnTo>
                  <a:pt x="11182062" y="0"/>
                </a:lnTo>
                <a:lnTo>
                  <a:pt x="11176015" y="14295"/>
                </a:lnTo>
                <a:lnTo>
                  <a:pt x="11156538" y="22226"/>
                </a:lnTo>
                <a:lnTo>
                  <a:pt x="11156538" y="738775"/>
                </a:lnTo>
                <a:lnTo>
                  <a:pt x="10771775" y="1123707"/>
                </a:lnTo>
                <a:lnTo>
                  <a:pt x="10771775" y="1904576"/>
                </a:lnTo>
                <a:lnTo>
                  <a:pt x="10738418" y="1904576"/>
                </a:lnTo>
                <a:lnTo>
                  <a:pt x="10738418" y="1109738"/>
                </a:lnTo>
                <a:lnTo>
                  <a:pt x="11123182" y="725581"/>
                </a:lnTo>
                <a:lnTo>
                  <a:pt x="11123182" y="21003"/>
                </a:lnTo>
                <a:lnTo>
                  <a:pt x="11106709" y="14295"/>
                </a:lnTo>
                <a:close/>
                <a:moveTo>
                  <a:pt x="10824369" y="0"/>
                </a:moveTo>
                <a:lnTo>
                  <a:pt x="10923841" y="0"/>
                </a:lnTo>
                <a:lnTo>
                  <a:pt x="10923841" y="566408"/>
                </a:lnTo>
                <a:lnTo>
                  <a:pt x="10568694" y="920156"/>
                </a:lnTo>
                <a:lnTo>
                  <a:pt x="10568694" y="1904576"/>
                </a:lnTo>
                <a:lnTo>
                  <a:pt x="10469222" y="1904576"/>
                </a:lnTo>
                <a:lnTo>
                  <a:pt x="10469222" y="878264"/>
                </a:lnTo>
                <a:lnTo>
                  <a:pt x="10824369" y="524519"/>
                </a:lnTo>
                <a:close/>
                <a:moveTo>
                  <a:pt x="10600943" y="0"/>
                </a:moveTo>
                <a:lnTo>
                  <a:pt x="10634268" y="0"/>
                </a:lnTo>
                <a:lnTo>
                  <a:pt x="10634268" y="466158"/>
                </a:lnTo>
                <a:lnTo>
                  <a:pt x="10375423" y="725594"/>
                </a:lnTo>
                <a:lnTo>
                  <a:pt x="10375423" y="1904576"/>
                </a:lnTo>
                <a:lnTo>
                  <a:pt x="10342874" y="1904576"/>
                </a:lnTo>
                <a:lnTo>
                  <a:pt x="10342874" y="712389"/>
                </a:lnTo>
                <a:lnTo>
                  <a:pt x="10600943" y="453732"/>
                </a:lnTo>
                <a:close/>
                <a:moveTo>
                  <a:pt x="10455185" y="0"/>
                </a:moveTo>
                <a:lnTo>
                  <a:pt x="10488568" y="0"/>
                </a:lnTo>
                <a:lnTo>
                  <a:pt x="10488568" y="387468"/>
                </a:lnTo>
                <a:lnTo>
                  <a:pt x="10251778" y="623987"/>
                </a:lnTo>
                <a:lnTo>
                  <a:pt x="10251778" y="1904576"/>
                </a:lnTo>
                <a:lnTo>
                  <a:pt x="10219170" y="1904576"/>
                </a:lnTo>
                <a:lnTo>
                  <a:pt x="10219170" y="610029"/>
                </a:lnTo>
                <a:lnTo>
                  <a:pt x="10455185" y="373509"/>
                </a:lnTo>
                <a:close/>
                <a:moveTo>
                  <a:pt x="10370233" y="0"/>
                </a:moveTo>
                <a:lnTo>
                  <a:pt x="10403657" y="0"/>
                </a:lnTo>
                <a:lnTo>
                  <a:pt x="10403657" y="265304"/>
                </a:lnTo>
                <a:lnTo>
                  <a:pt x="10182900" y="484961"/>
                </a:lnTo>
                <a:lnTo>
                  <a:pt x="10182900" y="1904576"/>
                </a:lnTo>
                <a:lnTo>
                  <a:pt x="10149476" y="1904576"/>
                </a:lnTo>
                <a:lnTo>
                  <a:pt x="10149476" y="470990"/>
                </a:lnTo>
                <a:lnTo>
                  <a:pt x="10370233" y="252109"/>
                </a:lnTo>
                <a:close/>
                <a:moveTo>
                  <a:pt x="10209079" y="0"/>
                </a:moveTo>
                <a:lnTo>
                  <a:pt x="10242330" y="0"/>
                </a:lnTo>
                <a:lnTo>
                  <a:pt x="10242330" y="116455"/>
                </a:lnTo>
                <a:lnTo>
                  <a:pt x="9701789" y="660704"/>
                </a:lnTo>
                <a:lnTo>
                  <a:pt x="9701789" y="1904576"/>
                </a:lnTo>
                <a:lnTo>
                  <a:pt x="9668537" y="1904576"/>
                </a:lnTo>
                <a:lnTo>
                  <a:pt x="9668537" y="645953"/>
                </a:lnTo>
                <a:lnTo>
                  <a:pt x="10209079" y="102480"/>
                </a:lnTo>
                <a:close/>
                <a:moveTo>
                  <a:pt x="10016499" y="0"/>
                </a:moveTo>
                <a:lnTo>
                  <a:pt x="10049863" y="0"/>
                </a:lnTo>
                <a:lnTo>
                  <a:pt x="10049863" y="91646"/>
                </a:lnTo>
                <a:lnTo>
                  <a:pt x="9415193" y="727694"/>
                </a:lnTo>
                <a:lnTo>
                  <a:pt x="9415193" y="1563332"/>
                </a:lnTo>
                <a:lnTo>
                  <a:pt x="9271654" y="1707006"/>
                </a:lnTo>
                <a:lnTo>
                  <a:pt x="9271654" y="1904576"/>
                </a:lnTo>
                <a:lnTo>
                  <a:pt x="9239068" y="1904576"/>
                </a:lnTo>
                <a:lnTo>
                  <a:pt x="9239068" y="1693028"/>
                </a:lnTo>
                <a:lnTo>
                  <a:pt x="9381829" y="1549354"/>
                </a:lnTo>
                <a:lnTo>
                  <a:pt x="9381829" y="714491"/>
                </a:lnTo>
                <a:lnTo>
                  <a:pt x="10016499" y="77667"/>
                </a:lnTo>
                <a:close/>
                <a:moveTo>
                  <a:pt x="9799166" y="0"/>
                </a:moveTo>
                <a:lnTo>
                  <a:pt x="9846568" y="0"/>
                </a:lnTo>
                <a:lnTo>
                  <a:pt x="9286500" y="560897"/>
                </a:lnTo>
                <a:lnTo>
                  <a:pt x="9286500" y="817783"/>
                </a:lnTo>
                <a:lnTo>
                  <a:pt x="8679642" y="1422356"/>
                </a:lnTo>
                <a:lnTo>
                  <a:pt x="8679642" y="1904576"/>
                </a:lnTo>
                <a:lnTo>
                  <a:pt x="8647005" y="1904576"/>
                </a:lnTo>
                <a:lnTo>
                  <a:pt x="8647005" y="1409162"/>
                </a:lnTo>
                <a:lnTo>
                  <a:pt x="9252311" y="803812"/>
                </a:lnTo>
                <a:lnTo>
                  <a:pt x="9252311" y="546926"/>
                </a:lnTo>
                <a:close/>
                <a:moveTo>
                  <a:pt x="9637183" y="0"/>
                </a:moveTo>
                <a:lnTo>
                  <a:pt x="9670591" y="0"/>
                </a:lnTo>
                <a:lnTo>
                  <a:pt x="9670591" y="49009"/>
                </a:lnTo>
                <a:lnTo>
                  <a:pt x="8427484" y="1292126"/>
                </a:lnTo>
                <a:lnTo>
                  <a:pt x="8427484" y="1904576"/>
                </a:lnTo>
                <a:lnTo>
                  <a:pt x="8394076" y="1904576"/>
                </a:lnTo>
                <a:lnTo>
                  <a:pt x="8394076" y="1278150"/>
                </a:lnTo>
                <a:lnTo>
                  <a:pt x="9637183" y="35032"/>
                </a:lnTo>
                <a:close/>
                <a:moveTo>
                  <a:pt x="9404717" y="0"/>
                </a:moveTo>
                <a:lnTo>
                  <a:pt x="9452097" y="0"/>
                </a:lnTo>
                <a:lnTo>
                  <a:pt x="9159897" y="291417"/>
                </a:lnTo>
                <a:lnTo>
                  <a:pt x="8863445" y="291417"/>
                </a:lnTo>
                <a:lnTo>
                  <a:pt x="8362889" y="792597"/>
                </a:lnTo>
                <a:lnTo>
                  <a:pt x="8362889" y="1071894"/>
                </a:lnTo>
                <a:lnTo>
                  <a:pt x="8085062" y="1347309"/>
                </a:lnTo>
                <a:lnTo>
                  <a:pt x="8085062" y="1764700"/>
                </a:lnTo>
                <a:lnTo>
                  <a:pt x="7945289" y="1904576"/>
                </a:lnTo>
                <a:lnTo>
                  <a:pt x="7899973" y="1904576"/>
                </a:lnTo>
                <a:lnTo>
                  <a:pt x="8052467" y="1752287"/>
                </a:lnTo>
                <a:lnTo>
                  <a:pt x="8052467" y="1334897"/>
                </a:lnTo>
                <a:lnTo>
                  <a:pt x="8328743" y="1057928"/>
                </a:lnTo>
                <a:lnTo>
                  <a:pt x="8328743" y="779409"/>
                </a:lnTo>
                <a:lnTo>
                  <a:pt x="8849476" y="258057"/>
                </a:lnTo>
                <a:lnTo>
                  <a:pt x="9145928" y="258057"/>
                </a:lnTo>
                <a:close/>
                <a:moveTo>
                  <a:pt x="9108120" y="0"/>
                </a:moveTo>
                <a:lnTo>
                  <a:pt x="9154167" y="0"/>
                </a:lnTo>
                <a:lnTo>
                  <a:pt x="8984487" y="169739"/>
                </a:lnTo>
                <a:lnTo>
                  <a:pt x="8777263" y="169739"/>
                </a:lnTo>
                <a:lnTo>
                  <a:pt x="8238638" y="707773"/>
                </a:lnTo>
                <a:lnTo>
                  <a:pt x="8238638" y="1039290"/>
                </a:lnTo>
                <a:lnTo>
                  <a:pt x="7956131" y="1322669"/>
                </a:lnTo>
                <a:lnTo>
                  <a:pt x="7956131" y="1743471"/>
                </a:lnTo>
                <a:lnTo>
                  <a:pt x="7794914" y="1904576"/>
                </a:lnTo>
                <a:lnTo>
                  <a:pt x="7747557" y="1904576"/>
                </a:lnTo>
                <a:lnTo>
                  <a:pt x="7922758" y="1729496"/>
                </a:lnTo>
                <a:lnTo>
                  <a:pt x="7922758" y="1308695"/>
                </a:lnTo>
                <a:lnTo>
                  <a:pt x="8205264" y="1025315"/>
                </a:lnTo>
                <a:lnTo>
                  <a:pt x="8205264" y="693797"/>
                </a:lnTo>
                <a:lnTo>
                  <a:pt x="8764070" y="137129"/>
                </a:lnTo>
                <a:lnTo>
                  <a:pt x="8970517" y="137129"/>
                </a:lnTo>
                <a:close/>
                <a:moveTo>
                  <a:pt x="8654098" y="0"/>
                </a:moveTo>
                <a:lnTo>
                  <a:pt x="8701282" y="0"/>
                </a:lnTo>
                <a:lnTo>
                  <a:pt x="8139214" y="562099"/>
                </a:lnTo>
                <a:lnTo>
                  <a:pt x="8139214" y="848393"/>
                </a:lnTo>
                <a:lnTo>
                  <a:pt x="7395920" y="1589345"/>
                </a:lnTo>
                <a:lnTo>
                  <a:pt x="7395920" y="1904576"/>
                </a:lnTo>
                <a:lnTo>
                  <a:pt x="7364075" y="1904576"/>
                </a:lnTo>
                <a:lnTo>
                  <a:pt x="7364075" y="1576155"/>
                </a:lnTo>
                <a:lnTo>
                  <a:pt x="8106594" y="834426"/>
                </a:lnTo>
                <a:lnTo>
                  <a:pt x="8106594" y="548133"/>
                </a:lnTo>
                <a:close/>
                <a:moveTo>
                  <a:pt x="8351845" y="0"/>
                </a:moveTo>
                <a:lnTo>
                  <a:pt x="8398496" y="0"/>
                </a:lnTo>
                <a:lnTo>
                  <a:pt x="7956370" y="442604"/>
                </a:lnTo>
                <a:lnTo>
                  <a:pt x="7956370" y="847941"/>
                </a:lnTo>
                <a:lnTo>
                  <a:pt x="7259044" y="1546798"/>
                </a:lnTo>
                <a:lnTo>
                  <a:pt x="7259044" y="1867494"/>
                </a:lnTo>
                <a:lnTo>
                  <a:pt x="7222002" y="1904576"/>
                </a:lnTo>
                <a:lnTo>
                  <a:pt x="7174688" y="1904576"/>
                </a:lnTo>
                <a:lnTo>
                  <a:pt x="7225691" y="1853517"/>
                </a:lnTo>
                <a:lnTo>
                  <a:pt x="7225691" y="1532820"/>
                </a:lnTo>
                <a:lnTo>
                  <a:pt x="7923017" y="833963"/>
                </a:lnTo>
                <a:lnTo>
                  <a:pt x="7923017" y="428626"/>
                </a:lnTo>
                <a:close/>
                <a:moveTo>
                  <a:pt x="7884673" y="0"/>
                </a:moveTo>
                <a:lnTo>
                  <a:pt x="7932689" y="0"/>
                </a:lnTo>
                <a:lnTo>
                  <a:pt x="7830006" y="102664"/>
                </a:lnTo>
                <a:lnTo>
                  <a:pt x="7830006" y="786327"/>
                </a:lnTo>
                <a:lnTo>
                  <a:pt x="7143882" y="1471543"/>
                </a:lnTo>
                <a:lnTo>
                  <a:pt x="7143882" y="1858772"/>
                </a:lnTo>
                <a:lnTo>
                  <a:pt x="7098162" y="1904576"/>
                </a:lnTo>
                <a:lnTo>
                  <a:pt x="7050843" y="1904576"/>
                </a:lnTo>
                <a:lnTo>
                  <a:pt x="7110508" y="1844802"/>
                </a:lnTo>
                <a:lnTo>
                  <a:pt x="7110508" y="1457575"/>
                </a:lnTo>
                <a:lnTo>
                  <a:pt x="7795854" y="772359"/>
                </a:lnTo>
                <a:lnTo>
                  <a:pt x="7795854" y="88696"/>
                </a:lnTo>
                <a:close/>
                <a:moveTo>
                  <a:pt x="7150352" y="0"/>
                </a:moveTo>
                <a:lnTo>
                  <a:pt x="7198227" y="0"/>
                </a:lnTo>
                <a:lnTo>
                  <a:pt x="7141577" y="56911"/>
                </a:lnTo>
                <a:lnTo>
                  <a:pt x="7141577" y="272732"/>
                </a:lnTo>
                <a:lnTo>
                  <a:pt x="7218406" y="350365"/>
                </a:lnTo>
                <a:lnTo>
                  <a:pt x="7218406" y="834799"/>
                </a:lnTo>
                <a:lnTo>
                  <a:pt x="7095790" y="959012"/>
                </a:lnTo>
                <a:lnTo>
                  <a:pt x="6837366" y="959012"/>
                </a:lnTo>
                <a:lnTo>
                  <a:pt x="6724062" y="844892"/>
                </a:lnTo>
                <a:lnTo>
                  <a:pt x="6724062" y="703598"/>
                </a:lnTo>
                <a:lnTo>
                  <a:pt x="6616967" y="595687"/>
                </a:lnTo>
                <a:lnTo>
                  <a:pt x="6537811" y="595687"/>
                </a:lnTo>
                <a:lnTo>
                  <a:pt x="6470294" y="663229"/>
                </a:lnTo>
                <a:lnTo>
                  <a:pt x="6470294" y="774244"/>
                </a:lnTo>
                <a:lnTo>
                  <a:pt x="6134263" y="1110398"/>
                </a:lnTo>
                <a:lnTo>
                  <a:pt x="6134263" y="1281967"/>
                </a:lnTo>
                <a:lnTo>
                  <a:pt x="6901001" y="1281967"/>
                </a:lnTo>
                <a:lnTo>
                  <a:pt x="7039138" y="1420156"/>
                </a:lnTo>
                <a:lnTo>
                  <a:pt x="7039138" y="1809100"/>
                </a:lnTo>
                <a:lnTo>
                  <a:pt x="6943502" y="1904576"/>
                </a:lnTo>
                <a:lnTo>
                  <a:pt x="6896686" y="1904576"/>
                </a:lnTo>
                <a:lnTo>
                  <a:pt x="7006544" y="1795125"/>
                </a:lnTo>
                <a:lnTo>
                  <a:pt x="7006544" y="1434130"/>
                </a:lnTo>
                <a:lnTo>
                  <a:pt x="6887032" y="1315351"/>
                </a:lnTo>
                <a:lnTo>
                  <a:pt x="6101670" y="1315351"/>
                </a:lnTo>
                <a:lnTo>
                  <a:pt x="6101670" y="1097201"/>
                </a:lnTo>
                <a:lnTo>
                  <a:pt x="6437699" y="761822"/>
                </a:lnTo>
                <a:lnTo>
                  <a:pt x="6437699" y="648479"/>
                </a:lnTo>
                <a:lnTo>
                  <a:pt x="6523841" y="562306"/>
                </a:lnTo>
                <a:lnTo>
                  <a:pt x="6630936" y="562306"/>
                </a:lnTo>
                <a:lnTo>
                  <a:pt x="6757432" y="689623"/>
                </a:lnTo>
                <a:lnTo>
                  <a:pt x="6757432" y="830917"/>
                </a:lnTo>
                <a:lnTo>
                  <a:pt x="6850559" y="924078"/>
                </a:lnTo>
                <a:lnTo>
                  <a:pt x="7081821" y="924078"/>
                </a:lnTo>
                <a:lnTo>
                  <a:pt x="7185813" y="820824"/>
                </a:lnTo>
                <a:lnTo>
                  <a:pt x="7185813" y="363563"/>
                </a:lnTo>
                <a:lnTo>
                  <a:pt x="7107430" y="286707"/>
                </a:lnTo>
                <a:lnTo>
                  <a:pt x="7107430" y="42938"/>
                </a:lnTo>
                <a:close/>
                <a:moveTo>
                  <a:pt x="6656313" y="0"/>
                </a:moveTo>
                <a:lnTo>
                  <a:pt x="6702217" y="0"/>
                </a:lnTo>
                <a:lnTo>
                  <a:pt x="6319636" y="384260"/>
                </a:lnTo>
                <a:lnTo>
                  <a:pt x="6319636" y="695799"/>
                </a:lnTo>
                <a:lnTo>
                  <a:pt x="5966354" y="1048515"/>
                </a:lnTo>
                <a:lnTo>
                  <a:pt x="5966354" y="1234972"/>
                </a:lnTo>
                <a:lnTo>
                  <a:pt x="5651113" y="1234972"/>
                </a:lnTo>
                <a:lnTo>
                  <a:pt x="5582784" y="1304894"/>
                </a:lnTo>
                <a:lnTo>
                  <a:pt x="5222509" y="1304894"/>
                </a:lnTo>
                <a:lnTo>
                  <a:pt x="5085071" y="1441629"/>
                </a:lnTo>
                <a:lnTo>
                  <a:pt x="4772156" y="1441629"/>
                </a:lnTo>
                <a:lnTo>
                  <a:pt x="4309476" y="1904576"/>
                </a:lnTo>
                <a:lnTo>
                  <a:pt x="4262112" y="1904576"/>
                </a:lnTo>
                <a:lnTo>
                  <a:pt x="4758181" y="1408223"/>
                </a:lnTo>
                <a:lnTo>
                  <a:pt x="5071095" y="1408223"/>
                </a:lnTo>
                <a:lnTo>
                  <a:pt x="5209308" y="1269933"/>
                </a:lnTo>
                <a:lnTo>
                  <a:pt x="5569585" y="1269933"/>
                </a:lnTo>
                <a:lnTo>
                  <a:pt x="5638690" y="1201565"/>
                </a:lnTo>
                <a:lnTo>
                  <a:pt x="5932965" y="1201565"/>
                </a:lnTo>
                <a:lnTo>
                  <a:pt x="5932965" y="1034531"/>
                </a:lnTo>
                <a:lnTo>
                  <a:pt x="6286250" y="681814"/>
                </a:lnTo>
                <a:lnTo>
                  <a:pt x="6286250" y="370275"/>
                </a:lnTo>
                <a:close/>
                <a:moveTo>
                  <a:pt x="6489644" y="0"/>
                </a:moveTo>
                <a:lnTo>
                  <a:pt x="6536249" y="0"/>
                </a:lnTo>
                <a:lnTo>
                  <a:pt x="6223368" y="312569"/>
                </a:lnTo>
                <a:lnTo>
                  <a:pt x="6223368" y="633955"/>
                </a:lnTo>
                <a:lnTo>
                  <a:pt x="6016811" y="840449"/>
                </a:lnTo>
                <a:lnTo>
                  <a:pt x="5887895" y="840449"/>
                </a:lnTo>
                <a:lnTo>
                  <a:pt x="5543880" y="1185123"/>
                </a:lnTo>
                <a:lnTo>
                  <a:pt x="5161808" y="1185123"/>
                </a:lnTo>
                <a:lnTo>
                  <a:pt x="5020469" y="1326408"/>
                </a:lnTo>
                <a:lnTo>
                  <a:pt x="4730032" y="1326408"/>
                </a:lnTo>
                <a:lnTo>
                  <a:pt x="4157695" y="1898536"/>
                </a:lnTo>
                <a:lnTo>
                  <a:pt x="3336086" y="1898536"/>
                </a:lnTo>
                <a:lnTo>
                  <a:pt x="3330047" y="1904576"/>
                </a:lnTo>
                <a:lnTo>
                  <a:pt x="3283454" y="1904576"/>
                </a:lnTo>
                <a:lnTo>
                  <a:pt x="3322112" y="1865932"/>
                </a:lnTo>
                <a:lnTo>
                  <a:pt x="4143719" y="1865932"/>
                </a:lnTo>
                <a:lnTo>
                  <a:pt x="4716053" y="1293804"/>
                </a:lnTo>
                <a:lnTo>
                  <a:pt x="5008044" y="1293804"/>
                </a:lnTo>
                <a:lnTo>
                  <a:pt x="5147826" y="1152519"/>
                </a:lnTo>
                <a:lnTo>
                  <a:pt x="5530676" y="1152519"/>
                </a:lnTo>
                <a:lnTo>
                  <a:pt x="5873914" y="807845"/>
                </a:lnTo>
                <a:lnTo>
                  <a:pt x="6003606" y="807845"/>
                </a:lnTo>
                <a:lnTo>
                  <a:pt x="6190754" y="621534"/>
                </a:lnTo>
                <a:lnTo>
                  <a:pt x="6190754" y="298597"/>
                </a:lnTo>
                <a:close/>
                <a:moveTo>
                  <a:pt x="6084682" y="0"/>
                </a:moveTo>
                <a:lnTo>
                  <a:pt x="6117287" y="0"/>
                </a:lnTo>
                <a:lnTo>
                  <a:pt x="6117287" y="583959"/>
                </a:lnTo>
                <a:lnTo>
                  <a:pt x="5992304" y="710464"/>
                </a:lnTo>
                <a:lnTo>
                  <a:pt x="5278070" y="710464"/>
                </a:lnTo>
                <a:lnTo>
                  <a:pt x="5179473" y="809029"/>
                </a:lnTo>
                <a:lnTo>
                  <a:pt x="4963644" y="809029"/>
                </a:lnTo>
                <a:lnTo>
                  <a:pt x="4880409" y="891615"/>
                </a:lnTo>
                <a:lnTo>
                  <a:pt x="4883638" y="899133"/>
                </a:lnTo>
                <a:cubicBezTo>
                  <a:pt x="4883638" y="908444"/>
                  <a:pt x="4879994" y="917754"/>
                  <a:pt x="4872707" y="924593"/>
                </a:cubicBezTo>
                <a:cubicBezTo>
                  <a:pt x="4858132" y="939794"/>
                  <a:pt x="4834349" y="939794"/>
                  <a:pt x="4820543" y="924593"/>
                </a:cubicBezTo>
                <a:cubicBezTo>
                  <a:pt x="4805967" y="910913"/>
                  <a:pt x="4805967" y="887354"/>
                  <a:pt x="4820543" y="873673"/>
                </a:cubicBezTo>
                <a:cubicBezTo>
                  <a:pt x="4827444" y="866073"/>
                  <a:pt x="4836843" y="862273"/>
                  <a:pt x="4846337" y="862273"/>
                </a:cubicBezTo>
                <a:lnTo>
                  <a:pt x="4857989" y="867310"/>
                </a:lnTo>
                <a:lnTo>
                  <a:pt x="4949672" y="775656"/>
                </a:lnTo>
                <a:lnTo>
                  <a:pt x="5164718" y="775656"/>
                </a:lnTo>
                <a:lnTo>
                  <a:pt x="5265650" y="676316"/>
                </a:lnTo>
                <a:lnTo>
                  <a:pt x="5978328" y="676316"/>
                </a:lnTo>
                <a:lnTo>
                  <a:pt x="6084682" y="570765"/>
                </a:lnTo>
                <a:close/>
                <a:moveTo>
                  <a:pt x="5963346" y="0"/>
                </a:moveTo>
                <a:lnTo>
                  <a:pt x="5996715" y="0"/>
                </a:lnTo>
                <a:lnTo>
                  <a:pt x="5996715" y="487491"/>
                </a:lnTo>
                <a:lnTo>
                  <a:pt x="5867120" y="617114"/>
                </a:lnTo>
                <a:lnTo>
                  <a:pt x="5023812" y="617114"/>
                </a:lnTo>
                <a:lnTo>
                  <a:pt x="5014209" y="640928"/>
                </a:lnTo>
                <a:cubicBezTo>
                  <a:pt x="5005184" y="650520"/>
                  <a:pt x="4992706" y="656716"/>
                  <a:pt x="4978883" y="656716"/>
                </a:cubicBezTo>
                <a:cubicBezTo>
                  <a:pt x="4951242" y="656716"/>
                  <a:pt x="4930505" y="631935"/>
                  <a:pt x="4930505" y="604755"/>
                </a:cubicBezTo>
                <a:cubicBezTo>
                  <a:pt x="4930505" y="575975"/>
                  <a:pt x="4951242" y="552792"/>
                  <a:pt x="4978883" y="552792"/>
                </a:cubicBezTo>
                <a:cubicBezTo>
                  <a:pt x="4992706" y="552792"/>
                  <a:pt x="5005184" y="558586"/>
                  <a:pt x="5014209" y="567981"/>
                </a:cubicBezTo>
                <a:lnTo>
                  <a:pt x="5020461" y="583738"/>
                </a:lnTo>
                <a:lnTo>
                  <a:pt x="5853153" y="583738"/>
                </a:lnTo>
                <a:lnTo>
                  <a:pt x="5963346" y="473520"/>
                </a:lnTo>
                <a:close/>
                <a:moveTo>
                  <a:pt x="5386968" y="0"/>
                </a:moveTo>
                <a:lnTo>
                  <a:pt x="5532731" y="0"/>
                </a:lnTo>
                <a:lnTo>
                  <a:pt x="5528219" y="23230"/>
                </a:lnTo>
                <a:cubicBezTo>
                  <a:pt x="5524541" y="32280"/>
                  <a:pt x="5519023" y="40701"/>
                  <a:pt x="5511667" y="47864"/>
                </a:cubicBezTo>
                <a:cubicBezTo>
                  <a:pt x="5497339" y="62188"/>
                  <a:pt x="5478177" y="69352"/>
                  <a:pt x="5459013" y="69352"/>
                </a:cubicBezTo>
                <a:lnTo>
                  <a:pt x="5433208" y="58822"/>
                </a:lnTo>
                <a:lnTo>
                  <a:pt x="5241618" y="250480"/>
                </a:lnTo>
                <a:lnTo>
                  <a:pt x="3790495" y="250480"/>
                </a:lnTo>
                <a:lnTo>
                  <a:pt x="3019885" y="1022115"/>
                </a:lnTo>
                <a:lnTo>
                  <a:pt x="3019885" y="1242804"/>
                </a:lnTo>
                <a:lnTo>
                  <a:pt x="2883162" y="1380347"/>
                </a:lnTo>
                <a:lnTo>
                  <a:pt x="2438037" y="1380347"/>
                </a:lnTo>
                <a:lnTo>
                  <a:pt x="1912792" y="1904576"/>
                </a:lnTo>
                <a:lnTo>
                  <a:pt x="1843150" y="1904576"/>
                </a:lnTo>
                <a:lnTo>
                  <a:pt x="2417063" y="1329837"/>
                </a:lnTo>
                <a:lnTo>
                  <a:pt x="2862965" y="1329837"/>
                </a:lnTo>
                <a:lnTo>
                  <a:pt x="2970168" y="1222600"/>
                </a:lnTo>
                <a:lnTo>
                  <a:pt x="2970168" y="1001911"/>
                </a:lnTo>
                <a:lnTo>
                  <a:pt x="3770302" y="200747"/>
                </a:lnTo>
                <a:lnTo>
                  <a:pt x="5221421" y="200747"/>
                </a:lnTo>
                <a:lnTo>
                  <a:pt x="5396925" y="24577"/>
                </a:lnTo>
                <a:close/>
                <a:moveTo>
                  <a:pt x="4893327" y="0"/>
                </a:moveTo>
                <a:lnTo>
                  <a:pt x="4962867" y="0"/>
                </a:lnTo>
                <a:lnTo>
                  <a:pt x="4840476" y="122208"/>
                </a:lnTo>
                <a:lnTo>
                  <a:pt x="3744910" y="122208"/>
                </a:lnTo>
                <a:lnTo>
                  <a:pt x="2980561" y="887514"/>
                </a:lnTo>
                <a:lnTo>
                  <a:pt x="2992066" y="916003"/>
                </a:lnTo>
                <a:cubicBezTo>
                  <a:pt x="2992066" y="935597"/>
                  <a:pt x="2984710" y="955092"/>
                  <a:pt x="2969997" y="970059"/>
                </a:cubicBezTo>
                <a:cubicBezTo>
                  <a:pt x="2940572" y="999203"/>
                  <a:pt x="2893337" y="999203"/>
                  <a:pt x="2864686" y="970059"/>
                </a:cubicBezTo>
                <a:cubicBezTo>
                  <a:pt x="2836035" y="940126"/>
                  <a:pt x="2836035" y="892077"/>
                  <a:pt x="2864686" y="861357"/>
                </a:cubicBezTo>
                <a:cubicBezTo>
                  <a:pt x="2879012" y="847179"/>
                  <a:pt x="2897983" y="840089"/>
                  <a:pt x="2917052" y="840090"/>
                </a:cubicBezTo>
                <a:lnTo>
                  <a:pt x="2945821" y="851645"/>
                </a:lnTo>
                <a:lnTo>
                  <a:pt x="3724720" y="73230"/>
                </a:lnTo>
                <a:lnTo>
                  <a:pt x="4820292" y="73230"/>
                </a:lnTo>
                <a:close/>
                <a:moveTo>
                  <a:pt x="3442451" y="0"/>
                </a:moveTo>
                <a:lnTo>
                  <a:pt x="3490542" y="0"/>
                </a:lnTo>
                <a:lnTo>
                  <a:pt x="2068483" y="1419993"/>
                </a:lnTo>
                <a:lnTo>
                  <a:pt x="2068483" y="1527859"/>
                </a:lnTo>
                <a:lnTo>
                  <a:pt x="1691415" y="1904576"/>
                </a:lnTo>
                <a:lnTo>
                  <a:pt x="465727" y="1904576"/>
                </a:lnTo>
                <a:lnTo>
                  <a:pt x="483943" y="1886376"/>
                </a:lnTo>
                <a:lnTo>
                  <a:pt x="1663804" y="1886376"/>
                </a:lnTo>
                <a:lnTo>
                  <a:pt x="2035081" y="1515443"/>
                </a:lnTo>
                <a:lnTo>
                  <a:pt x="2035081" y="1406802"/>
                </a:lnTo>
                <a:close/>
                <a:moveTo>
                  <a:pt x="3138731" y="0"/>
                </a:moveTo>
                <a:lnTo>
                  <a:pt x="3184018" y="0"/>
                </a:lnTo>
                <a:lnTo>
                  <a:pt x="1870199" y="1314664"/>
                </a:lnTo>
                <a:lnTo>
                  <a:pt x="1870199" y="1455967"/>
                </a:lnTo>
                <a:lnTo>
                  <a:pt x="1562021" y="1763416"/>
                </a:lnTo>
                <a:lnTo>
                  <a:pt x="62267" y="1763416"/>
                </a:lnTo>
                <a:lnTo>
                  <a:pt x="62267" y="1730807"/>
                </a:lnTo>
                <a:lnTo>
                  <a:pt x="1548048" y="1730807"/>
                </a:lnTo>
                <a:lnTo>
                  <a:pt x="1837596" y="1441993"/>
                </a:lnTo>
                <a:lnTo>
                  <a:pt x="1837596" y="1300690"/>
                </a:lnTo>
                <a:close/>
                <a:moveTo>
                  <a:pt x="2947714" y="0"/>
                </a:moveTo>
                <a:lnTo>
                  <a:pt x="2994501" y="0"/>
                </a:lnTo>
                <a:lnTo>
                  <a:pt x="1729299" y="1264024"/>
                </a:lnTo>
                <a:lnTo>
                  <a:pt x="1729299" y="1364930"/>
                </a:lnTo>
                <a:lnTo>
                  <a:pt x="1463062" y="1630389"/>
                </a:lnTo>
                <a:lnTo>
                  <a:pt x="104723" y="1630389"/>
                </a:lnTo>
                <a:lnTo>
                  <a:pt x="104723" y="1597013"/>
                </a:lnTo>
                <a:lnTo>
                  <a:pt x="1449091" y="1597013"/>
                </a:lnTo>
                <a:lnTo>
                  <a:pt x="1696698" y="1350182"/>
                </a:lnTo>
                <a:lnTo>
                  <a:pt x="1696698" y="1251604"/>
                </a:lnTo>
                <a:close/>
                <a:moveTo>
                  <a:pt x="2824459" y="0"/>
                </a:moveTo>
                <a:lnTo>
                  <a:pt x="2870802" y="0"/>
                </a:lnTo>
                <a:lnTo>
                  <a:pt x="1799624" y="1070924"/>
                </a:lnTo>
                <a:lnTo>
                  <a:pt x="1186268" y="1070924"/>
                </a:lnTo>
                <a:lnTo>
                  <a:pt x="892788" y="1364334"/>
                </a:lnTo>
                <a:lnTo>
                  <a:pt x="56606" y="1364334"/>
                </a:lnTo>
                <a:lnTo>
                  <a:pt x="56606" y="1330956"/>
                </a:lnTo>
                <a:lnTo>
                  <a:pt x="880367" y="1330956"/>
                </a:lnTo>
                <a:lnTo>
                  <a:pt x="1172292" y="1037546"/>
                </a:lnTo>
                <a:lnTo>
                  <a:pt x="1785650" y="1037546"/>
                </a:lnTo>
                <a:close/>
                <a:moveTo>
                  <a:pt x="2491787" y="0"/>
                </a:moveTo>
                <a:lnTo>
                  <a:pt x="2562455" y="0"/>
                </a:lnTo>
                <a:lnTo>
                  <a:pt x="1725002" y="836492"/>
                </a:lnTo>
                <a:lnTo>
                  <a:pt x="767787" y="836492"/>
                </a:lnTo>
                <a:lnTo>
                  <a:pt x="696365" y="908643"/>
                </a:lnTo>
                <a:lnTo>
                  <a:pt x="0" y="908643"/>
                </a:lnTo>
                <a:lnTo>
                  <a:pt x="0" y="858216"/>
                </a:lnTo>
                <a:lnTo>
                  <a:pt x="676181" y="858216"/>
                </a:lnTo>
                <a:lnTo>
                  <a:pt x="747602" y="786063"/>
                </a:lnTo>
                <a:lnTo>
                  <a:pt x="1704819" y="786063"/>
                </a:lnTo>
                <a:close/>
                <a:moveTo>
                  <a:pt x="642745" y="0"/>
                </a:moveTo>
                <a:lnTo>
                  <a:pt x="783326" y="0"/>
                </a:lnTo>
                <a:lnTo>
                  <a:pt x="186711" y="597302"/>
                </a:lnTo>
                <a:lnTo>
                  <a:pt x="116048" y="526712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6"/>
          <p:cNvSpPr/>
          <p:nvPr/>
        </p:nvSpPr>
        <p:spPr>
          <a:xfrm>
            <a:off x="550" y="3622975"/>
            <a:ext cx="9143400" cy="1110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5768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➢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eneral Slide_Left">
  <p:cSld name="5_General Slide_Left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 flipH="1">
            <a:off x="-1804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5768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■"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 Light"/>
              <a:buChar char="➢"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 Light"/>
              <a:buChar char="•"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Break Picture">
  <p:cSld name="Creative Break Picture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flipH="1">
            <a:off x="-1804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/>
              </a:gs>
              <a:gs pos="2000">
                <a:srgbClr val="E0E0E0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>
            <a:spLocks noGrp="1"/>
          </p:cNvSpPr>
          <p:nvPr>
            <p:ph type="pic" idx="2"/>
          </p:nvPr>
        </p:nvSpPr>
        <p:spPr>
          <a:xfrm>
            <a:off x="1129167" y="546101"/>
            <a:ext cx="3416400" cy="406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836425" y="506675"/>
            <a:ext cx="35007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895696" y="1704275"/>
            <a:ext cx="3441300" cy="263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unito"/>
              <a:buChar char="➢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unito"/>
              <a:buChar char="•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features">
  <p:cSld name="App features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4139419" y="898086"/>
            <a:ext cx="1428600" cy="2530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 features">
  <p:cSld name="1_App feature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 flipH="1">
            <a:off x="-1804" y="23246"/>
            <a:ext cx="9144000" cy="5120255"/>
          </a:xfrm>
          <a:custGeom>
            <a:avLst/>
            <a:gdLst/>
            <a:ahLst/>
            <a:cxnLst/>
            <a:rect l="l" t="t" r="r" b="b"/>
            <a:pathLst>
              <a:path w="12192000" h="6827006" extrusionOk="0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>
            <a:gsLst>
              <a:gs pos="0">
                <a:srgbClr val="E0E0E0">
                  <a:alpha val="49803"/>
                </a:srgbClr>
              </a:gs>
              <a:gs pos="100000">
                <a:srgbClr val="B2B2B2">
                  <a:alpha val="49803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2226032" y="1171313"/>
            <a:ext cx="2789700" cy="177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2"/>
            </a:gs>
          </a:gsLst>
          <a:lin ang="108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■"/>
              <a:defRPr sz="15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➢"/>
              <a:defRPr sz="15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•"/>
              <a:defRPr sz="14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7835590" y="-26859"/>
            <a:ext cx="1308409" cy="4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 dirty="0">
                <a:solidFill>
                  <a:srgbClr val="99999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@carlosperate   @</a:t>
            </a:r>
            <a:r>
              <a:rPr lang="en" sz="1000" b="1" i="1" dirty="0" err="1">
                <a:solidFill>
                  <a:srgbClr val="99999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oxfordpython</a:t>
            </a:r>
            <a:r>
              <a:rPr lang="en" sz="1000" b="1" i="1" dirty="0">
                <a:solidFill>
                  <a:srgbClr val="99999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000" i="1" dirty="0">
              <a:solidFill>
                <a:srgbClr val="999999"/>
              </a:solidFill>
              <a:highlight>
                <a:srgbClr val="FFFFFF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01CE2E-BC3A-AA4F-933A-9C0C11FD6A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699" y="87469"/>
            <a:ext cx="289930" cy="28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hyperlink" Target="https://python.microbit.org/v/beta" TargetMode="External"/><Relationship Id="rId4" Type="http://schemas.openxmlformats.org/officeDocument/2006/relationships/hyperlink" Target="https://codewith.m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heingoldheavy.com/i2c-signal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21" Type="http://schemas.openxmlformats.org/officeDocument/2006/relationships/image" Target="../media/image72.png"/><Relationship Id="rId34" Type="http://schemas.openxmlformats.org/officeDocument/2006/relationships/image" Target="../media/image8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8" Type="http://schemas.openxmlformats.org/officeDocument/2006/relationships/image" Target="../media/image59.png"/><Relationship Id="rId3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icropython.org/en/latest/reference/speed_python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ocs.micropython.org/en/latest/reference/constrained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losperate/micropython-driver-worksho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io/Je3t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python.org/en/latest/library/ustruct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iki.python.org/moin/BitwiseOperato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You’ll Need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24C6AB-10C9-484A-8D0C-3535AE79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9" y="1833944"/>
            <a:ext cx="3437718" cy="3237328"/>
          </a:xfrm>
          <a:prstGeom prst="rect">
            <a:avLst/>
          </a:prstGeom>
        </p:spPr>
      </p:pic>
      <p:sp>
        <p:nvSpPr>
          <p:cNvPr id="5" name="Google Shape;77;p16">
            <a:extLst>
              <a:ext uri="{FF2B5EF4-FFF2-40B4-BE49-F238E27FC236}">
                <a16:creationId xmlns:a16="http://schemas.microsoft.com/office/drawing/2014/main" id="{EAA64FDC-2963-DA45-B544-C437396E88C6}"/>
              </a:ext>
            </a:extLst>
          </p:cNvPr>
          <p:cNvSpPr txBox="1">
            <a:spLocks/>
          </p:cNvSpPr>
          <p:nvPr/>
        </p:nvSpPr>
        <p:spPr>
          <a:xfrm>
            <a:off x="4025341" y="3101644"/>
            <a:ext cx="92732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OR</a:t>
            </a:r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23250509-3E2C-CF4B-97FA-18B5E9FCBADF}"/>
              </a:ext>
            </a:extLst>
          </p:cNvPr>
          <p:cNvSpPr txBox="1">
            <a:spLocks/>
          </p:cNvSpPr>
          <p:nvPr/>
        </p:nvSpPr>
        <p:spPr>
          <a:xfrm>
            <a:off x="729746" y="1227807"/>
            <a:ext cx="3145903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Install Mu:</a:t>
            </a:r>
          </a:p>
          <a:p>
            <a:r>
              <a:rPr lang="en-GB" sz="1800" dirty="0">
                <a:hlinkClick r:id="rId4"/>
              </a:rPr>
              <a:t>https://codewith.mu/</a:t>
            </a:r>
            <a:endParaRPr lang="en-GB" sz="1800" dirty="0"/>
          </a:p>
        </p:txBody>
      </p:sp>
      <p:sp>
        <p:nvSpPr>
          <p:cNvPr id="7" name="Google Shape;77;p16">
            <a:extLst>
              <a:ext uri="{FF2B5EF4-FFF2-40B4-BE49-F238E27FC236}">
                <a16:creationId xmlns:a16="http://schemas.microsoft.com/office/drawing/2014/main" id="{CCD15A93-DC29-3543-BD3E-2AFA6C192BF3}"/>
              </a:ext>
            </a:extLst>
          </p:cNvPr>
          <p:cNvSpPr txBox="1">
            <a:spLocks/>
          </p:cNvSpPr>
          <p:nvPr/>
        </p:nvSpPr>
        <p:spPr>
          <a:xfrm>
            <a:off x="5022169" y="1227807"/>
            <a:ext cx="3878153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mfortaa"/>
              <a:buNone/>
              <a:defRPr sz="33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Online Editor (with Chrome):</a:t>
            </a:r>
          </a:p>
          <a:p>
            <a:r>
              <a:rPr lang="en-GB" sz="1600" dirty="0">
                <a:hlinkClick r:id="rId5"/>
              </a:rPr>
              <a:t>https://python.microbit.org/v/beta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8FF29-A017-C943-B737-188E52AEC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661" y="1812842"/>
            <a:ext cx="3878153" cy="32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8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Memory Map And Peripherals</a:t>
            </a:r>
            <a:endParaRPr sz="2800"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r="58923" b="16527"/>
          <a:stretch/>
        </p:blipFill>
        <p:spPr>
          <a:xfrm>
            <a:off x="6075950" y="947650"/>
            <a:ext cx="1970929" cy="37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4">
            <a:alphaModFix/>
          </a:blip>
          <a:srcRect t="596"/>
          <a:stretch/>
        </p:blipFill>
        <p:spPr>
          <a:xfrm>
            <a:off x="1743525" y="1049375"/>
            <a:ext cx="2954800" cy="3798152"/>
          </a:xfrm>
          <a:prstGeom prst="rect">
            <a:avLst/>
          </a:prstGeom>
          <a:noFill/>
          <a:ln>
            <a:noFill/>
          </a:ln>
          <a:effectLst>
            <a:outerShdw blurRad="371475" dist="114300" dir="81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3" name="Google Shape;233;p25"/>
          <p:cNvGrpSpPr/>
          <p:nvPr/>
        </p:nvGrpSpPr>
        <p:grpSpPr>
          <a:xfrm>
            <a:off x="3597951" y="2325639"/>
            <a:ext cx="2519700" cy="2519700"/>
            <a:chOff x="3597951" y="2325639"/>
            <a:chExt cx="2519700" cy="2519700"/>
          </a:xfrm>
        </p:grpSpPr>
        <p:sp>
          <p:nvSpPr>
            <p:cNvPr id="234" name="Google Shape;234;p25"/>
            <p:cNvSpPr/>
            <p:nvPr/>
          </p:nvSpPr>
          <p:spPr>
            <a:xfrm rot="8100000">
              <a:off x="4954563" y="3222127"/>
              <a:ext cx="726340" cy="726764"/>
            </a:xfrm>
            <a:prstGeom prst="halfFrame">
              <a:avLst>
                <a:gd name="adj1" fmla="val 14945"/>
                <a:gd name="adj2" fmla="val 12645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 rot="8100000">
              <a:off x="3954755" y="2706838"/>
              <a:ext cx="1806092" cy="1757302"/>
            </a:xfrm>
            <a:prstGeom prst="halfFrame">
              <a:avLst>
                <a:gd name="adj1" fmla="val 5575"/>
                <a:gd name="adj2" fmla="val 5922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5"/>
          <p:cNvSpPr/>
          <p:nvPr/>
        </p:nvSpPr>
        <p:spPr>
          <a:xfrm>
            <a:off x="6760464" y="3402850"/>
            <a:ext cx="1266900" cy="403500"/>
          </a:xfrm>
          <a:prstGeom prst="rect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5"/>
          <p:cNvGrpSpPr/>
          <p:nvPr/>
        </p:nvGrpSpPr>
        <p:grpSpPr>
          <a:xfrm>
            <a:off x="381000" y="1306025"/>
            <a:ext cx="8409873" cy="1487225"/>
            <a:chOff x="381000" y="1306025"/>
            <a:chExt cx="8409873" cy="1487225"/>
          </a:xfrm>
        </p:grpSpPr>
        <p:pic>
          <p:nvPicPr>
            <p:cNvPr id="238" name="Google Shape;23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000" y="1306025"/>
              <a:ext cx="8409873" cy="1487225"/>
            </a:xfrm>
            <a:prstGeom prst="rect">
              <a:avLst/>
            </a:prstGeom>
            <a:noFill/>
            <a:ln>
              <a:noFill/>
            </a:ln>
            <a:effectLst>
              <a:outerShdw blurRad="371475" dist="114300" dir="8100000" algn="bl" rotWithShape="0">
                <a:srgbClr val="000000">
                  <a:alpha val="50000"/>
                </a:srgbClr>
              </a:outerShdw>
            </a:effectLst>
          </p:spPr>
        </p:pic>
        <p:grpSp>
          <p:nvGrpSpPr>
            <p:cNvPr id="239" name="Google Shape;239;p25"/>
            <p:cNvGrpSpPr/>
            <p:nvPr/>
          </p:nvGrpSpPr>
          <p:grpSpPr>
            <a:xfrm>
              <a:off x="3191625" y="2449575"/>
              <a:ext cx="4987000" cy="159600"/>
              <a:chOff x="3191625" y="2449575"/>
              <a:chExt cx="4987000" cy="159600"/>
            </a:xfrm>
          </p:grpSpPr>
          <p:grpSp>
            <p:nvGrpSpPr>
              <p:cNvPr id="240" name="Google Shape;240;p25"/>
              <p:cNvGrpSpPr/>
              <p:nvPr/>
            </p:nvGrpSpPr>
            <p:grpSpPr>
              <a:xfrm>
                <a:off x="3191625" y="2449575"/>
                <a:ext cx="4987000" cy="159600"/>
                <a:chOff x="3191625" y="2449575"/>
                <a:chExt cx="4987000" cy="159600"/>
              </a:xfrm>
            </p:grpSpPr>
            <p:sp>
              <p:nvSpPr>
                <p:cNvPr id="241" name="Google Shape;241;p25"/>
                <p:cNvSpPr/>
                <p:nvPr/>
              </p:nvSpPr>
              <p:spPr>
                <a:xfrm>
                  <a:off x="3191625" y="2449575"/>
                  <a:ext cx="207300" cy="1596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5"/>
                <p:cNvSpPr/>
                <p:nvPr/>
              </p:nvSpPr>
              <p:spPr>
                <a:xfrm>
                  <a:off x="7022425" y="2449575"/>
                  <a:ext cx="1156200" cy="1596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" name="Google Shape;243;p25"/>
              <p:cNvSpPr/>
              <p:nvPr/>
            </p:nvSpPr>
            <p:spPr>
              <a:xfrm>
                <a:off x="5091451" y="2449575"/>
                <a:ext cx="207300" cy="1596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Memory Map And Peripherals</a:t>
            </a:r>
            <a:endParaRPr sz="28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r="58923" b="16527"/>
          <a:stretch/>
        </p:blipFill>
        <p:spPr>
          <a:xfrm>
            <a:off x="6075950" y="947650"/>
            <a:ext cx="1970929" cy="37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4">
            <a:alphaModFix/>
          </a:blip>
          <a:srcRect t="596"/>
          <a:stretch/>
        </p:blipFill>
        <p:spPr>
          <a:xfrm>
            <a:off x="1743525" y="1049375"/>
            <a:ext cx="2954800" cy="3798152"/>
          </a:xfrm>
          <a:prstGeom prst="rect">
            <a:avLst/>
          </a:prstGeom>
          <a:noFill/>
          <a:ln>
            <a:noFill/>
          </a:ln>
          <a:effectLst>
            <a:outerShdw blurRad="371475" dist="114300" dir="8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1" name="Google Shape;251;p26"/>
          <p:cNvSpPr/>
          <p:nvPr/>
        </p:nvSpPr>
        <p:spPr>
          <a:xfrm rot="8100000">
            <a:off x="4954563" y="3222127"/>
            <a:ext cx="726340" cy="726764"/>
          </a:xfrm>
          <a:prstGeom prst="halfFrame">
            <a:avLst>
              <a:gd name="adj1" fmla="val 14945"/>
              <a:gd name="adj2" fmla="val 12645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6"/>
          <p:cNvSpPr/>
          <p:nvPr/>
        </p:nvSpPr>
        <p:spPr>
          <a:xfrm rot="8100000">
            <a:off x="3954755" y="2706838"/>
            <a:ext cx="1806092" cy="1757302"/>
          </a:xfrm>
          <a:prstGeom prst="halfFrame">
            <a:avLst>
              <a:gd name="adj1" fmla="val 5575"/>
              <a:gd name="adj2" fmla="val 5922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6760464" y="3402850"/>
            <a:ext cx="1266900" cy="403500"/>
          </a:xfrm>
          <a:prstGeom prst="rect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1306025"/>
            <a:ext cx="8409873" cy="1487225"/>
          </a:xfrm>
          <a:prstGeom prst="rect">
            <a:avLst/>
          </a:prstGeom>
          <a:noFill/>
          <a:ln>
            <a:noFill/>
          </a:ln>
          <a:effectLst>
            <a:outerShdw blurRad="371475" dist="114300" dir="81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5" name="Google Shape;255;p26"/>
          <p:cNvSpPr/>
          <p:nvPr/>
        </p:nvSpPr>
        <p:spPr>
          <a:xfrm>
            <a:off x="381000" y="1306025"/>
            <a:ext cx="8409900" cy="11001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381000" y="2656400"/>
            <a:ext cx="8409900" cy="1368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26"/>
          <p:cNvGrpSpPr/>
          <p:nvPr/>
        </p:nvGrpSpPr>
        <p:grpSpPr>
          <a:xfrm>
            <a:off x="3191626" y="2449592"/>
            <a:ext cx="4907202" cy="136801"/>
            <a:chOff x="3191617" y="2449575"/>
            <a:chExt cx="4907202" cy="122100"/>
          </a:xfrm>
        </p:grpSpPr>
        <p:grpSp>
          <p:nvGrpSpPr>
            <p:cNvPr id="258" name="Google Shape;258;p26"/>
            <p:cNvGrpSpPr/>
            <p:nvPr/>
          </p:nvGrpSpPr>
          <p:grpSpPr>
            <a:xfrm>
              <a:off x="3191617" y="2449575"/>
              <a:ext cx="4907202" cy="122100"/>
              <a:chOff x="3191617" y="2449575"/>
              <a:chExt cx="4907202" cy="122100"/>
            </a:xfrm>
          </p:grpSpPr>
          <p:sp>
            <p:nvSpPr>
              <p:cNvPr id="259" name="Google Shape;259;p26"/>
              <p:cNvSpPr/>
              <p:nvPr/>
            </p:nvSpPr>
            <p:spPr>
              <a:xfrm>
                <a:off x="3191617" y="2449575"/>
                <a:ext cx="167700" cy="122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7022419" y="2449575"/>
                <a:ext cx="1076400" cy="1221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261;p26"/>
            <p:cNvSpPr/>
            <p:nvPr/>
          </p:nvSpPr>
          <p:spPr>
            <a:xfrm>
              <a:off x="5091442" y="2449575"/>
              <a:ext cx="167700" cy="122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Registers</a:t>
            </a:r>
            <a:endParaRPr sz="2800"/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38" y="1194450"/>
            <a:ext cx="6238933" cy="3789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7"/>
          <p:cNvGrpSpPr/>
          <p:nvPr/>
        </p:nvGrpSpPr>
        <p:grpSpPr>
          <a:xfrm>
            <a:off x="1452550" y="1765825"/>
            <a:ext cx="6238800" cy="3178525"/>
            <a:chOff x="1452550" y="1765825"/>
            <a:chExt cx="6238800" cy="3178525"/>
          </a:xfrm>
        </p:grpSpPr>
        <p:sp>
          <p:nvSpPr>
            <p:cNvPr id="269" name="Google Shape;269;p27"/>
            <p:cNvSpPr/>
            <p:nvPr/>
          </p:nvSpPr>
          <p:spPr>
            <a:xfrm>
              <a:off x="1452550" y="2405750"/>
              <a:ext cx="6238800" cy="2538600"/>
            </a:xfrm>
            <a:prstGeom prst="rect">
              <a:avLst/>
            </a:prstGeom>
            <a:solidFill>
              <a:srgbClr val="000000">
                <a:alpha val="4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452550" y="1765825"/>
              <a:ext cx="6238800" cy="382800"/>
            </a:xfrm>
            <a:prstGeom prst="rect">
              <a:avLst/>
            </a:prstGeom>
            <a:solidFill>
              <a:srgbClr val="000000">
                <a:alpha val="4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Registers</a:t>
            </a:r>
            <a:endParaRPr sz="2800"/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175"/>
            <a:ext cx="8839196" cy="240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175"/>
            <a:ext cx="8839196" cy="240143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Registers</a:t>
            </a:r>
            <a:endParaRPr sz="2800"/>
          </a:p>
        </p:txBody>
      </p:sp>
      <p:sp>
        <p:nvSpPr>
          <p:cNvPr id="283" name="Google Shape;283;p29"/>
          <p:cNvSpPr/>
          <p:nvPr/>
        </p:nvSpPr>
        <p:spPr>
          <a:xfrm>
            <a:off x="152425" y="3300700"/>
            <a:ext cx="8839200" cy="4548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>
            <a:off x="152400" y="2251275"/>
            <a:ext cx="8668800" cy="8898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50" y="3029300"/>
            <a:ext cx="8110948" cy="347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6396" y="1772663"/>
            <a:ext cx="415200" cy="11509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175"/>
            <a:ext cx="8839196" cy="240143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Registers</a:t>
            </a:r>
            <a:endParaRPr sz="2800"/>
          </a:p>
        </p:txBody>
      </p:sp>
      <p:sp>
        <p:nvSpPr>
          <p:cNvPr id="293" name="Google Shape;293;p30"/>
          <p:cNvSpPr/>
          <p:nvPr/>
        </p:nvSpPr>
        <p:spPr>
          <a:xfrm>
            <a:off x="152400" y="2251275"/>
            <a:ext cx="8668800" cy="7707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152425" y="3147200"/>
            <a:ext cx="8839200" cy="608400"/>
          </a:xfrm>
          <a:prstGeom prst="rect">
            <a:avLst/>
          </a:prstGeom>
          <a:solidFill>
            <a:srgbClr val="000000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25" y="2879551"/>
            <a:ext cx="8110954" cy="376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6396" y="1772663"/>
            <a:ext cx="415200" cy="115094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Talking With Other Electronic Devices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With Electronic Devices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4294967295"/>
          </p:nvPr>
        </p:nvSpPr>
        <p:spPr>
          <a:xfrm>
            <a:off x="618700" y="1136375"/>
            <a:ext cx="59541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devices use analog signals as inputs or outputs</a:t>
            </a:r>
            <a:endParaRPr sz="1800"/>
          </a:p>
          <a:p>
            <a:pPr marL="74295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Analog sensors encode simple data in the voltage magnitude </a:t>
            </a:r>
            <a:endParaRPr sz="1800"/>
          </a:p>
          <a:p>
            <a:pPr marL="74295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Optic fibre modulates data using multiple techniques</a:t>
            </a: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electronic components in a PCB use digital signals</a:t>
            </a: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is sent in serial/parallel communication protocols</a:t>
            </a:r>
            <a:endParaRPr sz="180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cover the most common digital protocols</a:t>
            </a:r>
            <a:endParaRPr/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700" y="1783800"/>
            <a:ext cx="2145276" cy="15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b="1"/>
              <a:t>²</a:t>
            </a:r>
            <a:r>
              <a:rPr lang="en"/>
              <a:t>C Protocol</a:t>
            </a:r>
            <a:endParaRPr/>
          </a:p>
        </p:txBody>
      </p:sp>
      <p:grpSp>
        <p:nvGrpSpPr>
          <p:cNvPr id="345" name="Google Shape;345;p37"/>
          <p:cNvGrpSpPr/>
          <p:nvPr/>
        </p:nvGrpSpPr>
        <p:grpSpPr>
          <a:xfrm>
            <a:off x="172508" y="1604171"/>
            <a:ext cx="3987629" cy="1821355"/>
            <a:chOff x="740680" y="1682685"/>
            <a:chExt cx="5981145" cy="2472315"/>
          </a:xfrm>
        </p:grpSpPr>
        <p:sp>
          <p:nvSpPr>
            <p:cNvPr id="346" name="Google Shape;346;p37"/>
            <p:cNvSpPr txBox="1"/>
            <p:nvPr/>
          </p:nvSpPr>
          <p:spPr>
            <a:xfrm>
              <a:off x="4991065" y="3464115"/>
              <a:ext cx="6408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  <p:cxnSp>
          <p:nvCxnSpPr>
            <p:cNvPr id="347" name="Google Shape;347;p37"/>
            <p:cNvCxnSpPr/>
            <p:nvPr/>
          </p:nvCxnSpPr>
          <p:spPr>
            <a:xfrm rot="10800000" flipH="1">
              <a:off x="1345691" y="2934800"/>
              <a:ext cx="5364600" cy="1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7"/>
            <p:cNvCxnSpPr/>
            <p:nvPr/>
          </p:nvCxnSpPr>
          <p:spPr>
            <a:xfrm rot="10800000" flipH="1">
              <a:off x="1349125" y="3100475"/>
              <a:ext cx="5372700" cy="1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7"/>
            <p:cNvCxnSpPr/>
            <p:nvPr/>
          </p:nvCxnSpPr>
          <p:spPr>
            <a:xfrm rot="5400000">
              <a:off x="2796325" y="3201600"/>
              <a:ext cx="2031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7"/>
            <p:cNvCxnSpPr/>
            <p:nvPr/>
          </p:nvCxnSpPr>
          <p:spPr>
            <a:xfrm rot="5400000">
              <a:off x="4226400" y="3201600"/>
              <a:ext cx="2031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37"/>
            <p:cNvCxnSpPr/>
            <p:nvPr/>
          </p:nvCxnSpPr>
          <p:spPr>
            <a:xfrm rot="5400000">
              <a:off x="5740575" y="3350525"/>
              <a:ext cx="539100" cy="39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37"/>
            <p:cNvCxnSpPr/>
            <p:nvPr/>
          </p:nvCxnSpPr>
          <p:spPr>
            <a:xfrm>
              <a:off x="6148675" y="2953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37"/>
            <p:cNvCxnSpPr/>
            <p:nvPr/>
          </p:nvCxnSpPr>
          <p:spPr>
            <a:xfrm>
              <a:off x="4444325" y="2953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37"/>
            <p:cNvCxnSpPr/>
            <p:nvPr/>
          </p:nvCxnSpPr>
          <p:spPr>
            <a:xfrm>
              <a:off x="3050400" y="2953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5" name="Google Shape;355;p37"/>
            <p:cNvSpPr txBox="1"/>
            <p:nvPr/>
          </p:nvSpPr>
          <p:spPr>
            <a:xfrm>
              <a:off x="2372125" y="3303300"/>
              <a:ext cx="1203000" cy="851700"/>
            </a:xfrm>
            <a:prstGeom prst="rect">
              <a:avLst/>
            </a:prstGeom>
            <a:solidFill>
              <a:srgbClr val="B4A7D6"/>
            </a:solidFill>
            <a:ln w="381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Slave</a:t>
              </a:r>
              <a:endParaRPr/>
            </a:p>
          </p:txBody>
        </p:sp>
        <p:sp>
          <p:nvSpPr>
            <p:cNvPr id="356" name="Google Shape;356;p37"/>
            <p:cNvSpPr txBox="1"/>
            <p:nvPr/>
          </p:nvSpPr>
          <p:spPr>
            <a:xfrm>
              <a:off x="3802650" y="3303300"/>
              <a:ext cx="1203000" cy="851700"/>
            </a:xfrm>
            <a:prstGeom prst="rect">
              <a:avLst/>
            </a:prstGeom>
            <a:solidFill>
              <a:srgbClr val="B4A7D6"/>
            </a:solidFill>
            <a:ln w="381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Slave</a:t>
              </a:r>
              <a:endParaRPr/>
            </a:p>
          </p:txBody>
        </p:sp>
        <p:sp>
          <p:nvSpPr>
            <p:cNvPr id="357" name="Google Shape;357;p37"/>
            <p:cNvSpPr txBox="1"/>
            <p:nvPr/>
          </p:nvSpPr>
          <p:spPr>
            <a:xfrm>
              <a:off x="5493725" y="3303300"/>
              <a:ext cx="1203000" cy="851700"/>
            </a:xfrm>
            <a:prstGeom prst="rect">
              <a:avLst/>
            </a:prstGeom>
            <a:solidFill>
              <a:srgbClr val="B4A7D6"/>
            </a:solidFill>
            <a:ln w="38100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Slave</a:t>
              </a:r>
              <a:endParaRPr/>
            </a:p>
          </p:txBody>
        </p:sp>
        <p:cxnSp>
          <p:nvCxnSpPr>
            <p:cNvPr id="358" name="Google Shape;358;p37"/>
            <p:cNvCxnSpPr/>
            <p:nvPr/>
          </p:nvCxnSpPr>
          <p:spPr>
            <a:xfrm rot="-5400000" flipH="1">
              <a:off x="1982525" y="2848175"/>
              <a:ext cx="201300" cy="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37"/>
            <p:cNvCxnSpPr/>
            <p:nvPr/>
          </p:nvCxnSpPr>
          <p:spPr>
            <a:xfrm>
              <a:off x="2224500" y="2695400"/>
              <a:ext cx="0" cy="4104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37"/>
            <p:cNvSpPr txBox="1"/>
            <p:nvPr/>
          </p:nvSpPr>
          <p:spPr>
            <a:xfrm>
              <a:off x="1539100" y="1894075"/>
              <a:ext cx="1203000" cy="851700"/>
            </a:xfrm>
            <a:prstGeom prst="rect">
              <a:avLst/>
            </a:prstGeom>
            <a:solidFill>
              <a:srgbClr val="A4C2F4"/>
            </a:solidFill>
            <a:ln w="38100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Master</a:t>
              </a:r>
              <a:endParaRPr/>
            </a:p>
          </p:txBody>
        </p:sp>
        <p:sp>
          <p:nvSpPr>
            <p:cNvPr id="361" name="Google Shape;361;p37"/>
            <p:cNvSpPr txBox="1"/>
            <p:nvPr/>
          </p:nvSpPr>
          <p:spPr>
            <a:xfrm>
              <a:off x="740680" y="2712819"/>
              <a:ext cx="7191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SDA</a:t>
              </a:r>
              <a:br>
                <a:rPr lang="en" sz="1000"/>
              </a:br>
              <a:r>
                <a:rPr lang="en" sz="1000"/>
                <a:t>SCL</a:t>
              </a:r>
              <a:endParaRPr sz="1000"/>
            </a:p>
          </p:txBody>
        </p:sp>
        <p:pic>
          <p:nvPicPr>
            <p:cNvPr id="362" name="Google Shape;36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567250" y="2207650"/>
              <a:ext cx="1003501" cy="376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37"/>
            <p:cNvSpPr/>
            <p:nvPr/>
          </p:nvSpPr>
          <p:spPr>
            <a:xfrm>
              <a:off x="6101125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5980800" y="3063275"/>
              <a:ext cx="95100" cy="903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4396775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4280400" y="30632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2035475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2176950" y="30632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2850325" y="30632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3002850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1" name="Google Shape;371;p37"/>
            <p:cNvCxnSpPr/>
            <p:nvPr/>
          </p:nvCxnSpPr>
          <p:spPr>
            <a:xfrm rot="10800000" flipH="1">
              <a:off x="4151200" y="1890775"/>
              <a:ext cx="2454300" cy="108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72" name="Google Shape;372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876800" y="2223625"/>
              <a:ext cx="1003501" cy="3763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3" name="Google Shape;373;p37"/>
            <p:cNvCxnSpPr>
              <a:endCxn id="362" idx="3"/>
            </p:cNvCxnSpPr>
            <p:nvPr/>
          </p:nvCxnSpPr>
          <p:spPr>
            <a:xfrm rot="10800000">
              <a:off x="5069001" y="1894075"/>
              <a:ext cx="0" cy="3012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7"/>
            <p:cNvCxnSpPr/>
            <p:nvPr/>
          </p:nvCxnSpPr>
          <p:spPr>
            <a:xfrm rot="10800000">
              <a:off x="5378550" y="1898900"/>
              <a:ext cx="0" cy="3015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37"/>
            <p:cNvCxnSpPr/>
            <p:nvPr/>
          </p:nvCxnSpPr>
          <p:spPr>
            <a:xfrm rot="10800000" flipH="1">
              <a:off x="5378550" y="2617044"/>
              <a:ext cx="600" cy="4836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37"/>
            <p:cNvCxnSpPr/>
            <p:nvPr/>
          </p:nvCxnSpPr>
          <p:spPr>
            <a:xfrm rot="10800000">
              <a:off x="5069375" y="2617175"/>
              <a:ext cx="1500" cy="3213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7" name="Google Shape;377;p37"/>
            <p:cNvSpPr txBox="1"/>
            <p:nvPr/>
          </p:nvSpPr>
          <p:spPr>
            <a:xfrm>
              <a:off x="3535119" y="1682685"/>
              <a:ext cx="719100" cy="2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VDD</a:t>
              </a:r>
              <a:endParaRPr sz="1000"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5021450" y="2897600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5331300" y="304522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5021450" y="18526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5331000" y="1852675"/>
              <a:ext cx="95100" cy="903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7"/>
          <p:cNvSpPr txBox="1">
            <a:spLocks noGrp="1"/>
          </p:cNvSpPr>
          <p:nvPr>
            <p:ph type="body" idx="1"/>
          </p:nvPr>
        </p:nvSpPr>
        <p:spPr>
          <a:xfrm>
            <a:off x="4312525" y="1212575"/>
            <a:ext cx="4149000" cy="3204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Inter-Integrated Circuit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Synchronous serial protocol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 clock signal, 1 data signal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Single master, multiple slaves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Multi-master possible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All sharing the same bus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Each slave has individual address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Commonly at 100 KHz or 400 KHz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sometimes higher speeds available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SMB based on I2C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/>
        </p:nvSpPr>
        <p:spPr>
          <a:xfrm>
            <a:off x="4413025" y="4716425"/>
            <a:ext cx="40542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Protocol diagram from: </a:t>
            </a:r>
            <a:r>
              <a:rPr lang="en" sz="800" i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https://rheingoldheavy.com/i2c-signals/</a:t>
            </a:r>
            <a:r>
              <a:rPr lang="en" sz="800" i="1">
                <a:highlight>
                  <a:srgbClr val="FFFFFF"/>
                </a:highlight>
              </a:rPr>
              <a:t> </a:t>
            </a:r>
            <a:endParaRPr sz="800" i="1">
              <a:highlight>
                <a:srgbClr val="FFFFFF"/>
              </a:highlight>
            </a:endParaRPr>
          </a:p>
        </p:txBody>
      </p:sp>
      <p:sp>
        <p:nvSpPr>
          <p:cNvPr id="388" name="Google Shape;388;p3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b="1"/>
              <a:t>²</a:t>
            </a:r>
            <a:r>
              <a:rPr lang="en"/>
              <a:t>C Protocol</a:t>
            </a:r>
            <a:endParaRPr/>
          </a:p>
        </p:txBody>
      </p:sp>
      <p:pic>
        <p:nvPicPr>
          <p:cNvPr id="389" name="Google Shape;389;p38"/>
          <p:cNvPicPr preferRelativeResize="0"/>
          <p:nvPr/>
        </p:nvPicPr>
        <p:blipFill rotWithShape="1">
          <a:blip r:embed="rId4">
            <a:alphaModFix/>
          </a:blip>
          <a:srcRect l="8108" t="4011" r="6179" b="2468"/>
          <a:stretch/>
        </p:blipFill>
        <p:spPr>
          <a:xfrm>
            <a:off x="629500" y="1263575"/>
            <a:ext cx="7837725" cy="1648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0" name="Google Shape;390;p38"/>
          <p:cNvSpPr txBox="1"/>
          <p:nvPr/>
        </p:nvSpPr>
        <p:spPr>
          <a:xfrm>
            <a:off x="1027425" y="3165775"/>
            <a:ext cx="7309800" cy="14457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machine </a:t>
            </a:r>
            <a:r>
              <a:rPr lang="en" sz="18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I2C</a:t>
            </a:r>
            <a:endParaRPr sz="1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i2c = I2C(freq=</a:t>
            </a:r>
            <a:r>
              <a:rPr lang="en" sz="18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400000</a:t>
            </a: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data = i2c.readfrom(SLAVE_ADDRESS, HOW_MANY_BYTES)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 rot="10800000">
            <a:off x="6969625" y="3364975"/>
            <a:ext cx="1719425" cy="1552100"/>
          </a:xfrm>
          <a:prstGeom prst="flowChartOffpageConnector">
            <a:avLst/>
          </a:prstGeom>
          <a:solidFill>
            <a:srgbClr val="999999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 rot="10800000">
            <a:off x="6969625" y="3479175"/>
            <a:ext cx="1719425" cy="1493175"/>
          </a:xfrm>
          <a:prstGeom prst="flowChartOffpageConnector">
            <a:avLst/>
          </a:prstGeom>
          <a:solidFill>
            <a:srgbClr val="FFFFFF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6964400" y="3590425"/>
            <a:ext cx="1719425" cy="1441450"/>
          </a:xfrm>
          <a:prstGeom prst="flowChartOffpageConnector">
            <a:avLst/>
          </a:prstGeom>
          <a:solidFill>
            <a:srgbClr val="999999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 rot="10800000">
            <a:off x="6964400" y="3707325"/>
            <a:ext cx="1719425" cy="1379825"/>
          </a:xfrm>
          <a:prstGeom prst="flowChartOffpageConnector">
            <a:avLst/>
          </a:prstGeom>
          <a:solidFill>
            <a:srgbClr val="FFFFFF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 rot="10800000">
            <a:off x="6964400" y="3824225"/>
            <a:ext cx="1719425" cy="1335975"/>
          </a:xfrm>
          <a:prstGeom prst="flowChartOffpageConnector">
            <a:avLst/>
          </a:prstGeom>
          <a:solidFill>
            <a:srgbClr val="777777">
              <a:alpha val="4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2346600" y="793400"/>
            <a:ext cx="6531900" cy="17076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</a:rPr>
              <a:t>Hardware </a:t>
            </a:r>
            <a:r>
              <a:rPr lang="en" sz="3200" dirty="0">
                <a:solidFill>
                  <a:srgbClr val="000000"/>
                </a:solidFill>
              </a:rPr>
              <a:t>Drivers in</a:t>
            </a:r>
            <a:r>
              <a:rPr lang="en" sz="3600" dirty="0">
                <a:solidFill>
                  <a:srgbClr val="000000"/>
                </a:solidFill>
              </a:rPr>
              <a:t> </a:t>
            </a:r>
            <a:endParaRPr sz="3600" dirty="0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00000"/>
                </a:solidFill>
              </a:rPr>
              <a:t>MicroPython</a:t>
            </a:r>
            <a:endParaRPr sz="4800" dirty="0">
              <a:solidFill>
                <a:srgbClr val="000000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242150" y="2530200"/>
            <a:ext cx="56919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lang="en" sz="18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ARLOS PEREIRA ATENCIO</a:t>
            </a:r>
            <a:endParaRPr sz="1800" b="1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Software Engineer @                      </a:t>
            </a:r>
            <a:r>
              <a:rPr lang="en" sz="11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r>
              <a:rPr lang="en" sz="1100" b="1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                                                                           </a:t>
            </a:r>
            <a:endParaRPr sz="1100" b="1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7948475" y="2976286"/>
            <a:ext cx="890200" cy="1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969625" y="4480100"/>
            <a:ext cx="1719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@carlosperate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645" y="4165386"/>
            <a:ext cx="257375" cy="2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316" y="4172725"/>
            <a:ext cx="257372" cy="257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title"/>
          </p:nvPr>
        </p:nvSpPr>
        <p:spPr>
          <a:xfrm>
            <a:off x="624200" y="527925"/>
            <a:ext cx="7832100" cy="2469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we know what to send down the wire?</a:t>
            </a:r>
            <a:endParaRPr sz="4800"/>
          </a:p>
        </p:txBody>
      </p:sp>
      <p:sp>
        <p:nvSpPr>
          <p:cNvPr id="396" name="Google Shape;396;p39"/>
          <p:cNvSpPr txBox="1">
            <a:spLocks noGrp="1"/>
          </p:cNvSpPr>
          <p:nvPr>
            <p:ph type="body" idx="1"/>
          </p:nvPr>
        </p:nvSpPr>
        <p:spPr>
          <a:xfrm>
            <a:off x="694900" y="2721825"/>
            <a:ext cx="7576800" cy="75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600"/>
              <a:t>Datasheets!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39" y="0"/>
            <a:ext cx="3974524" cy="5143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351" y="138553"/>
            <a:ext cx="1247949" cy="16005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03" name="Google Shape;403;p40"/>
          <p:cNvGrpSpPr/>
          <p:nvPr/>
        </p:nvGrpSpPr>
        <p:grpSpPr>
          <a:xfrm>
            <a:off x="6734000" y="138550"/>
            <a:ext cx="1400348" cy="1752711"/>
            <a:chOff x="6734000" y="138550"/>
            <a:chExt cx="1400348" cy="1752711"/>
          </a:xfrm>
        </p:grpSpPr>
        <p:pic>
          <p:nvPicPr>
            <p:cNvPr id="404" name="Google Shape;404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34000" y="138550"/>
              <a:ext cx="1247949" cy="160052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5" name="Google Shape;405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86399" y="290700"/>
              <a:ext cx="1247949" cy="1600561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06" name="Google Shape;406;p40"/>
          <p:cNvGrpSpPr/>
          <p:nvPr/>
        </p:nvGrpSpPr>
        <p:grpSpPr>
          <a:xfrm>
            <a:off x="5146350" y="2154550"/>
            <a:ext cx="2158574" cy="2823849"/>
            <a:chOff x="5146350" y="2154550"/>
            <a:chExt cx="2158574" cy="2823849"/>
          </a:xfrm>
        </p:grpSpPr>
        <p:pic>
          <p:nvPicPr>
            <p:cNvPr id="407" name="Google Shape;407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6350" y="2154550"/>
              <a:ext cx="1332698" cy="170921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8" name="Google Shape;408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42975" y="2401475"/>
              <a:ext cx="1332698" cy="170921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9" name="Google Shape;409;p4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50100" y="2675275"/>
              <a:ext cx="1332698" cy="170921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0" name="Google Shape;410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59675" y="2893100"/>
              <a:ext cx="1332698" cy="172466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1" name="Google Shape;411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972226" y="3253725"/>
              <a:ext cx="1332698" cy="172467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41"/>
          <p:cNvGrpSpPr/>
          <p:nvPr/>
        </p:nvGrpSpPr>
        <p:grpSpPr>
          <a:xfrm>
            <a:off x="444725" y="131032"/>
            <a:ext cx="2145476" cy="2435328"/>
            <a:chOff x="444725" y="131032"/>
            <a:chExt cx="2145476" cy="2435328"/>
          </a:xfrm>
        </p:grpSpPr>
        <p:pic>
          <p:nvPicPr>
            <p:cNvPr id="417" name="Google Shape;41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4725" y="131032"/>
              <a:ext cx="1121694" cy="137821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8" name="Google Shape;41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174" y="274407"/>
              <a:ext cx="1121694" cy="137821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9" name="Google Shape;41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2705" y="402900"/>
              <a:ext cx="1192372" cy="14650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20" name="Google Shape;420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3230" y="534125"/>
              <a:ext cx="1192372" cy="14650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21" name="Google Shape;421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9705" y="667875"/>
              <a:ext cx="1192372" cy="14650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22" name="Google Shape;422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93030" y="796525"/>
              <a:ext cx="1192372" cy="14650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23" name="Google Shape;423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45430" y="948925"/>
              <a:ext cx="1192372" cy="14650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24" name="Google Shape;424;p4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97830" y="1101325"/>
              <a:ext cx="1192372" cy="14650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425" name="Google Shape;425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66418" y="1251011"/>
            <a:ext cx="2909299" cy="357457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6" name="Google Shape;426;p41"/>
          <p:cNvPicPr preferRelativeResize="0"/>
          <p:nvPr/>
        </p:nvPicPr>
        <p:blipFill rotWithShape="1">
          <a:blip r:embed="rId12">
            <a:alphaModFix/>
          </a:blip>
          <a:srcRect r="2143" b="17314"/>
          <a:stretch/>
        </p:blipFill>
        <p:spPr>
          <a:xfrm>
            <a:off x="4696750" y="402900"/>
            <a:ext cx="4009148" cy="43841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89" y="0"/>
            <a:ext cx="3974524" cy="5143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2" name="Google Shape;4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714" y="0"/>
            <a:ext cx="3974524" cy="5143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50" y="0"/>
            <a:ext cx="3947778" cy="5143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38" name="Google Shape;438;p43"/>
          <p:cNvGrpSpPr/>
          <p:nvPr/>
        </p:nvGrpSpPr>
        <p:grpSpPr>
          <a:xfrm>
            <a:off x="4279475" y="-10689"/>
            <a:ext cx="4859475" cy="5164897"/>
            <a:chOff x="4279475" y="-10689"/>
            <a:chExt cx="4859475" cy="5164897"/>
          </a:xfrm>
        </p:grpSpPr>
        <p:pic>
          <p:nvPicPr>
            <p:cNvPr id="439" name="Google Shape;43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79475" y="-10689"/>
              <a:ext cx="1046911" cy="13005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0" name="Google Shape;44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09499" y="114278"/>
              <a:ext cx="1046911" cy="13005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1" name="Google Shape;44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44591" y="249349"/>
              <a:ext cx="1112896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2" name="Google Shape;44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74616" y="369258"/>
              <a:ext cx="1112896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3" name="Google Shape;44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09697" y="504340"/>
              <a:ext cx="1112896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4" name="Google Shape;44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44779" y="639421"/>
              <a:ext cx="1112897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5" name="Google Shape;44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74803" y="774503"/>
              <a:ext cx="1112897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6" name="Google Shape;446;p4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09885" y="909585"/>
              <a:ext cx="1112896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7" name="Google Shape;447;p4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344967" y="1044667"/>
              <a:ext cx="1112897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8" name="Google Shape;448;p4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80049" y="1179749"/>
              <a:ext cx="1112897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9" name="Google Shape;449;p4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15131" y="1314831"/>
              <a:ext cx="1112896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0" name="Google Shape;450;p4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750213" y="1449912"/>
              <a:ext cx="1112897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1" name="Google Shape;451;p4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885294" y="1584994"/>
              <a:ext cx="1112896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2" name="Google Shape;452;p4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015319" y="1715019"/>
              <a:ext cx="1112896" cy="13824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3" name="Google Shape;453;p4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150410" y="1847235"/>
              <a:ext cx="1089764" cy="1419902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4" name="Google Shape;454;p4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275346" y="1973851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5" name="Google Shape;455;p4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6404364" y="2109770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6" name="Google Shape;456;p4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6534388" y="2234737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7" name="Google Shape;457;p43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6664412" y="2364761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8" name="Google Shape;458;p43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6803096" y="2494785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9" name="Google Shape;459;p43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6938177" y="2624810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0" name="Google Shape;460;p43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073259" y="2759892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1" name="Google Shape;461;p43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7208341" y="2894973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2" name="Google Shape;462;p4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7350640" y="3038938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3" name="Google Shape;463;p43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7485721" y="3174020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4" name="Google Shape;464;p43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7620803" y="3309101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5" name="Google Shape;465;p43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7755885" y="3444183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6" name="Google Shape;466;p43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7890967" y="3574208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7" name="Google Shape;467;p43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8026049" y="3704232"/>
              <a:ext cx="1112901" cy="144997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68" name="Google Shape;468;p43"/>
          <p:cNvGrpSpPr/>
          <p:nvPr/>
        </p:nvGrpSpPr>
        <p:grpSpPr>
          <a:xfrm>
            <a:off x="7180126" y="57100"/>
            <a:ext cx="1801959" cy="2168834"/>
            <a:chOff x="7200076" y="76200"/>
            <a:chExt cx="1801959" cy="2168834"/>
          </a:xfrm>
        </p:grpSpPr>
        <p:pic>
          <p:nvPicPr>
            <p:cNvPr id="469" name="Google Shape;469;p43"/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7200076" y="76200"/>
              <a:ext cx="1192359" cy="155923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70" name="Google Shape;470;p43"/>
            <p:cNvPicPr preferRelativeResize="0"/>
            <p:nvPr/>
          </p:nvPicPr>
          <p:blipFill>
            <a:blip r:embed="rId34">
              <a:alphaModFix/>
            </a:blip>
            <a:stretch>
              <a:fillRect/>
            </a:stretch>
          </p:blipFill>
          <p:spPr>
            <a:xfrm>
              <a:off x="7352476" y="228600"/>
              <a:ext cx="1192359" cy="155923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71" name="Google Shape;471;p43"/>
            <p:cNvPicPr preferRelativeResize="0"/>
            <p:nvPr/>
          </p:nvPicPr>
          <p:blipFill>
            <a:blip r:embed="rId35">
              <a:alphaModFix/>
            </a:blip>
            <a:stretch>
              <a:fillRect/>
            </a:stretch>
          </p:blipFill>
          <p:spPr>
            <a:xfrm>
              <a:off x="7504876" y="381000"/>
              <a:ext cx="1192359" cy="155923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72" name="Google Shape;472;p43"/>
            <p:cNvPicPr preferRelativeResize="0"/>
            <p:nvPr/>
          </p:nvPicPr>
          <p:blipFill>
            <a:blip r:embed="rId36">
              <a:alphaModFix/>
            </a:blip>
            <a:stretch>
              <a:fillRect/>
            </a:stretch>
          </p:blipFill>
          <p:spPr>
            <a:xfrm>
              <a:off x="7657276" y="533400"/>
              <a:ext cx="1192359" cy="155923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73" name="Google Shape;473;p43"/>
            <p:cNvPicPr preferRelativeResize="0"/>
            <p:nvPr/>
          </p:nvPicPr>
          <p:blipFill>
            <a:blip r:embed="rId37">
              <a:alphaModFix/>
            </a:blip>
            <a:stretch>
              <a:fillRect/>
            </a:stretch>
          </p:blipFill>
          <p:spPr>
            <a:xfrm>
              <a:off x="7809676" y="685800"/>
              <a:ext cx="1192359" cy="155923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Putting Things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Together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 Driver Initialisation</a:t>
            </a:r>
            <a:endParaRPr sz="2800"/>
          </a:p>
        </p:txBody>
      </p:sp>
      <p:grpSp>
        <p:nvGrpSpPr>
          <p:cNvPr id="484" name="Google Shape;484;p45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485" name="Google Shape;48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45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492" name="Google Shape;492;p46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493" name="Google Shape;49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46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46"/>
          <p:cNvSpPr/>
          <p:nvPr/>
        </p:nvSpPr>
        <p:spPr>
          <a:xfrm>
            <a:off x="2582750" y="1689225"/>
            <a:ext cx="3195900" cy="241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4026518" y="1506579"/>
            <a:ext cx="2163000" cy="182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502" name="Google Shape;502;p47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503" name="Google Shape;50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7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47"/>
          <p:cNvSpPr/>
          <p:nvPr/>
        </p:nvSpPr>
        <p:spPr>
          <a:xfrm>
            <a:off x="2539075" y="1850375"/>
            <a:ext cx="4113300" cy="63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00" y="1751688"/>
            <a:ext cx="1787550" cy="2313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7" name="Google Shape;5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50" y="2739450"/>
            <a:ext cx="8843450" cy="3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6372575" y="2731150"/>
            <a:ext cx="2489400" cy="337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514" name="Google Shape;514;p48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515" name="Google Shape;515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48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7" name="Google Shape;517;p48"/>
          <p:cNvSpPr/>
          <p:nvPr/>
        </p:nvSpPr>
        <p:spPr>
          <a:xfrm>
            <a:off x="2549550" y="2406325"/>
            <a:ext cx="3698700" cy="771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8" name="Google Shape;518;p48"/>
          <p:cNvPicPr preferRelativeResize="0"/>
          <p:nvPr/>
        </p:nvPicPr>
        <p:blipFill rotWithShape="1">
          <a:blip r:embed="rId5">
            <a:alphaModFix/>
          </a:blip>
          <a:srcRect b="37961"/>
          <a:stretch/>
        </p:blipFill>
        <p:spPr>
          <a:xfrm>
            <a:off x="881850" y="3220175"/>
            <a:ext cx="7455247" cy="19233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19" name="Google Shape;519;p48"/>
          <p:cNvGrpSpPr/>
          <p:nvPr/>
        </p:nvGrpSpPr>
        <p:grpSpPr>
          <a:xfrm>
            <a:off x="937602" y="3632857"/>
            <a:ext cx="7252200" cy="1427717"/>
            <a:chOff x="937602" y="3715833"/>
            <a:chExt cx="7252200" cy="1427717"/>
          </a:xfrm>
        </p:grpSpPr>
        <p:sp>
          <p:nvSpPr>
            <p:cNvPr id="520" name="Google Shape;520;p48"/>
            <p:cNvSpPr/>
            <p:nvPr/>
          </p:nvSpPr>
          <p:spPr>
            <a:xfrm>
              <a:off x="1822402" y="3715833"/>
              <a:ext cx="973800" cy="442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937602" y="4787750"/>
              <a:ext cx="7252200" cy="3558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4294967295"/>
          </p:nvPr>
        </p:nvSpPr>
        <p:spPr>
          <a:xfrm>
            <a:off x="813950" y="1152475"/>
            <a:ext cx="80184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Comfortaa"/>
              <a:buChar char="🐍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Short-</a:t>
            </a:r>
            <a:r>
              <a:rPr lang="en" sz="2400" dirty="0" err="1">
                <a:latin typeface="Comfortaa"/>
                <a:ea typeface="Comfortaa"/>
                <a:cs typeface="Comfortaa"/>
                <a:sym typeface="Comfortaa"/>
              </a:rPr>
              <a:t>ish</a:t>
            </a: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 Presentation:</a:t>
            </a:r>
          </a:p>
          <a:p>
            <a:pPr lvl="1" indent="-381000">
              <a:spcBef>
                <a:spcPts val="80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MicroPython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How to drive hardware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Communicating with other devices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Hardware documentation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Writing some code</a:t>
            </a:r>
            <a:endParaRPr sz="2100" dirty="0">
              <a:latin typeface="Comfortaa"/>
              <a:ea typeface="Comfortaa"/>
              <a:cs typeface="Comfortaa"/>
              <a:sym typeface="Comfortaa"/>
            </a:endParaRPr>
          </a:p>
          <a:p>
            <a:pPr lvl="1"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100" dirty="0">
                <a:latin typeface="Comfortaa"/>
                <a:ea typeface="Comfortaa"/>
                <a:cs typeface="Comfortaa"/>
                <a:sym typeface="Comfortaa"/>
              </a:rPr>
              <a:t>Debugging</a:t>
            </a:r>
          </a:p>
          <a:p>
            <a:pPr indent="-381000">
              <a:spcBef>
                <a:spcPts val="0"/>
              </a:spcBef>
              <a:buSzPts val="2400"/>
              <a:buFont typeface="Comfortaa"/>
              <a:buChar char="🐍"/>
            </a:pPr>
            <a:r>
              <a:rPr lang="en" sz="2400" dirty="0">
                <a:latin typeface="Comfortaa"/>
                <a:ea typeface="Comfortaa"/>
                <a:cs typeface="Comfortaa"/>
                <a:sym typeface="Comfortaa"/>
              </a:rPr>
              <a:t>Workshop!</a:t>
            </a:r>
            <a:endParaRPr sz="24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9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Example Driver Initialisation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grpSp>
        <p:nvGrpSpPr>
          <p:cNvPr id="527" name="Google Shape;527;p49"/>
          <p:cNvGrpSpPr/>
          <p:nvPr/>
        </p:nvGrpSpPr>
        <p:grpSpPr>
          <a:xfrm>
            <a:off x="1511345" y="1247855"/>
            <a:ext cx="5943908" cy="3593565"/>
            <a:chOff x="1464863" y="1239924"/>
            <a:chExt cx="6036876" cy="3674026"/>
          </a:xfrm>
        </p:grpSpPr>
        <p:pic>
          <p:nvPicPr>
            <p:cNvPr id="528" name="Google Shape;528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49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Code Tips</a:t>
            </a:r>
            <a:endParaRPr sz="2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35" name="Google Shape;535;p50"/>
          <p:cNvSpPr txBox="1">
            <a:spLocks noGrp="1"/>
          </p:cNvSpPr>
          <p:nvPr>
            <p:ph type="body" idx="1"/>
          </p:nvPr>
        </p:nvSpPr>
        <p:spPr>
          <a:xfrm>
            <a:off x="694900" y="1217950"/>
            <a:ext cx="7576800" cy="347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For constant values 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const()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for compiler optimisation	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ustruct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very useful to pack/unpack blocks of data to/from variables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Bitwise operations (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&gt;&gt; &lt;&lt; &amp; | ^ ~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) to target bits in registers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Need to be careful about memory allocation (including temp ones!)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Buffer preallocation for driver read data  is more efficient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gc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micropython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modules can be used to control collection and profile memory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Documentation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20700" lvl="1" indent="-1587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http://docs.micropython.org/en/latest/reference/speed_python.html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20700" lvl="1" indent="-1587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http://docs.micropython.org/en/latest/reference/constrained.html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1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What if Something</a:t>
            </a:r>
            <a:b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Goes Wrong?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Debugging 🐛</a:t>
            </a:r>
            <a:endParaRPr dirty="0"/>
          </a:p>
        </p:txBody>
      </p:sp>
      <p:sp>
        <p:nvSpPr>
          <p:cNvPr id="546" name="Google Shape;546;p52"/>
          <p:cNvSpPr txBox="1">
            <a:spLocks noGrp="1"/>
          </p:cNvSpPr>
          <p:nvPr>
            <p:ph type="body" idx="1"/>
          </p:nvPr>
        </p:nvSpPr>
        <p:spPr>
          <a:xfrm>
            <a:off x="694900" y="1136375"/>
            <a:ext cx="7240200" cy="35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heck all connections and power supply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Double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check all connections and power supply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Make sure all devices 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share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ground</a:t>
            </a:r>
            <a:endParaRPr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Make sure all devices have </a:t>
            </a: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same logic level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(5V vs 3.3V)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Reduce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the data transfer </a:t>
            </a: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speed</a:t>
            </a:r>
            <a:endParaRPr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Find the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simplest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possible code </a:t>
            </a: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example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to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replicate your issue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Search for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application notes and other implementations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Search for </a:t>
            </a:r>
            <a:r>
              <a:rPr lang="en">
                <a:latin typeface="Nunito ExtraBold"/>
                <a:ea typeface="Nunito ExtraBold"/>
                <a:cs typeface="Nunito ExtraBold"/>
                <a:sym typeface="Nunito ExtraBold"/>
              </a:rPr>
              <a:t>erratas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3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🐛</a:t>
            </a:r>
            <a:endParaRPr/>
          </a:p>
        </p:txBody>
      </p:sp>
      <p:sp>
        <p:nvSpPr>
          <p:cNvPr id="552" name="Google Shape;552;p53"/>
          <p:cNvSpPr txBox="1">
            <a:spLocks noGrp="1"/>
          </p:cNvSpPr>
          <p:nvPr>
            <p:ph type="body" idx="1"/>
          </p:nvPr>
        </p:nvSpPr>
        <p:spPr>
          <a:xfrm>
            <a:off x="694900" y="1136375"/>
            <a:ext cx="5820600" cy="35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Capture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and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retrieve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the data sent and received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Print debug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Hardware debuggers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SEGGER J-Link EDU Mini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Black Magic Probe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Some development boards have integrated debuggers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DAPLink, ST-Link, J-Link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Logic analyser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LEDs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342900" lvl="0" indent="-22860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4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Analysers</a:t>
            </a:r>
            <a:endParaRPr/>
          </a:p>
        </p:txBody>
      </p:sp>
      <p:sp>
        <p:nvSpPr>
          <p:cNvPr id="558" name="Google Shape;558;p54"/>
          <p:cNvSpPr txBox="1">
            <a:spLocks noGrp="1"/>
          </p:cNvSpPr>
          <p:nvPr>
            <p:ph type="body" idx="1"/>
          </p:nvPr>
        </p:nvSpPr>
        <p:spPr>
          <a:xfrm>
            <a:off x="2852549" y="1196475"/>
            <a:ext cx="5766025" cy="191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524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 err="1">
                <a:latin typeface="Nunito ExtraBold"/>
                <a:ea typeface="Nunito ExtraBold"/>
                <a:cs typeface="Nunito ExtraBold"/>
                <a:sym typeface="Nunito ExtraBold"/>
              </a:rPr>
              <a:t>Saleale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 is a nice entry level professional tool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  <a:p>
            <a:pPr marL="177800" lvl="0" indent="-1524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 err="1">
                <a:latin typeface="Nunito ExtraBold"/>
                <a:ea typeface="Nunito ExtraBold"/>
                <a:cs typeface="Nunito ExtraBold"/>
                <a:sym typeface="Nunito ExtraBold"/>
              </a:rPr>
              <a:t>SigRok</a:t>
            </a:r>
            <a:r>
              <a:rPr lang="en" sz="1800" dirty="0"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(with </a:t>
            </a:r>
            <a:r>
              <a:rPr lang="en" sz="1800" dirty="0" err="1">
                <a:latin typeface="Nunito"/>
                <a:ea typeface="Nunito"/>
                <a:cs typeface="Nunito"/>
                <a:sym typeface="Nunito"/>
              </a:rPr>
              <a:t>PulseView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) is an open source signal analysis software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  <a:p>
            <a:pPr marL="520700" lvl="1" indent="-1778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■"/>
            </a:pP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Low cost </a:t>
            </a:r>
            <a:r>
              <a:rPr lang="en" sz="1800" dirty="0" err="1">
                <a:latin typeface="Nunito"/>
                <a:ea typeface="Nunito"/>
                <a:cs typeface="Nunito"/>
                <a:sym typeface="Nunito"/>
              </a:rPr>
              <a:t>SigRok</a:t>
            </a:r>
            <a:r>
              <a:rPr lang="en" sz="1800" dirty="0">
                <a:latin typeface="Nunito"/>
                <a:ea typeface="Nunito"/>
                <a:cs typeface="Nunito"/>
                <a:sym typeface="Nunito"/>
              </a:rPr>
              <a:t>-compatible devices start at </a:t>
            </a:r>
            <a:r>
              <a:rPr lang="en" sz="1800" dirty="0">
                <a:latin typeface="Nunito ExtraBold"/>
                <a:ea typeface="Nunito ExtraBold"/>
                <a:cs typeface="Nunito ExtraBold"/>
                <a:sym typeface="Nunito ExtraBold"/>
              </a:rPr>
              <a:t>£10</a:t>
            </a:r>
            <a:endParaRPr sz="1800" dirty="0">
              <a:latin typeface="Nunito ExtraBold"/>
              <a:ea typeface="Nunito ExtraBold"/>
              <a:cs typeface="Nunito ExtraBold"/>
              <a:sym typeface="Nunito ExtraBold"/>
            </a:endParaRPr>
          </a:p>
          <a:p>
            <a:pPr marL="1778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559" name="Google Shape;5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69" y="3160239"/>
            <a:ext cx="1673124" cy="167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4"/>
          <p:cNvPicPr preferRelativeResize="0"/>
          <p:nvPr/>
        </p:nvPicPr>
        <p:blipFill rotWithShape="1">
          <a:blip r:embed="rId4">
            <a:alphaModFix/>
          </a:blip>
          <a:srcRect t="8438" r="11087" b="10961"/>
          <a:stretch/>
        </p:blipFill>
        <p:spPr>
          <a:xfrm>
            <a:off x="571524" y="1346168"/>
            <a:ext cx="1673124" cy="151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834" y="2897945"/>
            <a:ext cx="6758616" cy="2136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/>
          <p:nvPr/>
        </p:nvSpPr>
        <p:spPr>
          <a:xfrm>
            <a:off x="2349305" y="1280159"/>
            <a:ext cx="6464104" cy="1805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Nunito"/>
                <a:ea typeface="Nunito"/>
                <a:cs typeface="Nunito"/>
                <a:sym typeface="Nunito"/>
              </a:rPr>
              <a:t>Let’s get coding!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Google Shape;583;p58">
            <a:extLst>
              <a:ext uri="{FF2B5EF4-FFF2-40B4-BE49-F238E27FC236}">
                <a16:creationId xmlns:a16="http://schemas.microsoft.com/office/drawing/2014/main" id="{BD699009-BC3D-B142-827C-3186D3EEF2D0}"/>
              </a:ext>
            </a:extLst>
          </p:cNvPr>
          <p:cNvSpPr txBox="1"/>
          <p:nvPr/>
        </p:nvSpPr>
        <p:spPr>
          <a:xfrm>
            <a:off x="1159867" y="2366667"/>
            <a:ext cx="7653542" cy="165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150000"/>
              </a:lnSpc>
            </a:pPr>
            <a:r>
              <a:rPr lang="en-GB" sz="2000" dirty="0">
                <a:sym typeface="Nunito"/>
                <a:hlinkClick r:id="rId3"/>
              </a:rPr>
              <a:t>https://github.com/carlosperate/micropython-driver-workshop</a:t>
            </a:r>
            <a:endParaRPr lang="en-GB" sz="2000" dirty="0">
              <a:sym typeface="Nunito"/>
            </a:endParaRPr>
          </a:p>
          <a:p>
            <a:pPr lvl="0" algn="r">
              <a:lnSpc>
                <a:spcPct val="150000"/>
              </a:lnSpc>
            </a:pPr>
            <a:r>
              <a:rPr lang="en-GB" sz="2000" dirty="0">
                <a:sym typeface="Nunito"/>
              </a:rPr>
              <a:t>OR</a:t>
            </a:r>
            <a:br>
              <a:rPr lang="en-GB" sz="2000" dirty="0">
                <a:sym typeface="Nunito"/>
              </a:rPr>
            </a:br>
            <a:r>
              <a:rPr lang="en-GB" sz="2800" dirty="0">
                <a:sym typeface="Nunito"/>
                <a:hlinkClick r:id="rId4"/>
              </a:rPr>
              <a:t>https://git.io/Je3tM</a:t>
            </a:r>
            <a:endParaRPr sz="2400" dirty="0">
              <a:sym typeface="Nunito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9938F3-2DF8-BF49-B14B-1AFCD4B8A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85" y="1332284"/>
            <a:ext cx="3465088" cy="2891641"/>
          </a:xfrm>
          <a:prstGeom prst="rect">
            <a:avLst/>
          </a:prstGeom>
        </p:spPr>
      </p:pic>
      <p:sp>
        <p:nvSpPr>
          <p:cNvPr id="4" name="Shape 165"/>
          <p:cNvSpPr/>
          <p:nvPr/>
        </p:nvSpPr>
        <p:spPr>
          <a:xfrm>
            <a:off x="6630761" y="2060753"/>
            <a:ext cx="1400357" cy="3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07" rIns="45707">
            <a:spAutoFit/>
          </a:bodyPr>
          <a:lstStyle/>
          <a:p>
            <a:pPr defTabSz="453400" hangingPunct="0">
              <a:defRPr>
                <a:solidFill>
                  <a:srgbClr val="000000"/>
                </a:solidFill>
              </a:defRPr>
            </a:pPr>
            <a:r>
              <a:rPr sz="1799" dirty="0">
                <a:latin typeface="+mj-lt"/>
                <a:ea typeface="Gill Sans MT Regular" charset="0"/>
                <a:cs typeface="Gill Sans MT Regular" charset="0"/>
                <a:sym typeface="Gill Sans"/>
              </a:rPr>
              <a:t>User buttons</a:t>
            </a:r>
          </a:p>
        </p:txBody>
      </p:sp>
      <p:sp>
        <p:nvSpPr>
          <p:cNvPr id="7" name="Shape 168"/>
          <p:cNvSpPr/>
          <p:nvPr/>
        </p:nvSpPr>
        <p:spPr>
          <a:xfrm>
            <a:off x="875093" y="2972919"/>
            <a:ext cx="1669662" cy="3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07" rIns="45707">
            <a:spAutoFit/>
          </a:bodyPr>
          <a:lstStyle/>
          <a:p>
            <a:pPr defTabSz="453400" hangingPunct="0">
              <a:defRPr>
                <a:solidFill>
                  <a:srgbClr val="000000"/>
                </a:solidFill>
              </a:defRPr>
            </a:pPr>
            <a:r>
              <a:rPr sz="1799" dirty="0">
                <a:latin typeface="+mj-lt"/>
                <a:ea typeface="Gill Sans MT Regular" charset="0"/>
                <a:cs typeface="Gill Sans MT Regular" charset="0"/>
                <a:sym typeface="Gill Sans"/>
              </a:rPr>
              <a:t>5x5 LED Matrix</a:t>
            </a:r>
          </a:p>
        </p:txBody>
      </p:sp>
      <p:sp>
        <p:nvSpPr>
          <p:cNvPr id="8" name="Shape 169"/>
          <p:cNvSpPr/>
          <p:nvPr/>
        </p:nvSpPr>
        <p:spPr>
          <a:xfrm>
            <a:off x="3836969" y="4386832"/>
            <a:ext cx="1759431" cy="3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07" rIns="45707">
            <a:spAutoFit/>
          </a:bodyPr>
          <a:lstStyle>
            <a:lvl1pPr algn="r"/>
          </a:lstStyle>
          <a:p>
            <a:pPr defTabSz="453400" hangingPunct="0">
              <a:defRPr>
                <a:solidFill>
                  <a:srgbClr val="000000"/>
                </a:solidFill>
              </a:defRPr>
            </a:pPr>
            <a:r>
              <a:rPr sz="1799" dirty="0">
                <a:latin typeface="+mj-lt"/>
                <a:ea typeface="Gill Sans MT Regular" charset="0"/>
                <a:cs typeface="Gill Sans MT Regular" charset="0"/>
                <a:sym typeface="Gill Sans"/>
              </a:rPr>
              <a:t>Edge Connector</a:t>
            </a:r>
          </a:p>
        </p:txBody>
      </p:sp>
      <p:sp>
        <p:nvSpPr>
          <p:cNvPr id="15" name="Shape 179"/>
          <p:cNvSpPr/>
          <p:nvPr/>
        </p:nvSpPr>
        <p:spPr>
          <a:xfrm flipV="1">
            <a:off x="2631655" y="3157521"/>
            <a:ext cx="1225653" cy="1"/>
          </a:xfrm>
          <a:prstGeom prst="line">
            <a:avLst/>
          </a:prstGeom>
          <a:ln w="25400">
            <a:solidFill>
              <a:srgbClr val="FF3C5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07" rIns="45707"/>
          <a:lstStyle/>
          <a:p>
            <a:pPr defTabSz="457086" hangingPunct="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200" dirty="0">
              <a:latin typeface="+mj-lt"/>
              <a:cs typeface="Helvetica"/>
              <a:sym typeface="Helvetica"/>
            </a:endParaRPr>
          </a:p>
        </p:txBody>
      </p:sp>
      <p:sp>
        <p:nvSpPr>
          <p:cNvPr id="16" name="Shape 189"/>
          <p:cNvSpPr/>
          <p:nvPr/>
        </p:nvSpPr>
        <p:spPr>
          <a:xfrm>
            <a:off x="5792161" y="2239596"/>
            <a:ext cx="837983" cy="195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FF3C5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defTabSz="453400" hangingPunct="0"/>
            <a:endParaRPr sz="1799" dirty="0">
              <a:latin typeface="+mj-lt"/>
              <a:ea typeface="Gill Sans MT Regular" charset="0"/>
              <a:cs typeface="Gill Sans MT Regular" charset="0"/>
              <a:sym typeface="Gill Sans"/>
            </a:endParaRPr>
          </a:p>
        </p:txBody>
      </p:sp>
      <p:sp>
        <p:nvSpPr>
          <p:cNvPr id="19" name="Shape 183"/>
          <p:cNvSpPr/>
          <p:nvPr/>
        </p:nvSpPr>
        <p:spPr>
          <a:xfrm>
            <a:off x="2915829" y="4268944"/>
            <a:ext cx="3368963" cy="18353"/>
          </a:xfrm>
          <a:prstGeom prst="rect">
            <a:avLst/>
          </a:prstGeom>
          <a:ln w="38100">
            <a:solidFill>
              <a:srgbClr val="FF3C5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defTabSz="453400" hangingPunct="0">
              <a:defRPr>
                <a:solidFill>
                  <a:srgbClr val="FFFFFF"/>
                </a:solidFill>
              </a:defRPr>
            </a:pPr>
            <a:endParaRPr sz="1799" dirty="0">
              <a:latin typeface="+mj-lt"/>
              <a:ea typeface="Gill Sans MT Regular" charset="0"/>
              <a:cs typeface="Gill Sans MT Regular" charset="0"/>
              <a:sym typeface="Gill Sans"/>
            </a:endParaRPr>
          </a:p>
        </p:txBody>
      </p:sp>
      <p:sp>
        <p:nvSpPr>
          <p:cNvPr id="21" name="Shape 193"/>
          <p:cNvSpPr/>
          <p:nvPr/>
        </p:nvSpPr>
        <p:spPr>
          <a:xfrm>
            <a:off x="3388677" y="2239595"/>
            <a:ext cx="3241467" cy="213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25400">
            <a:solidFill>
              <a:srgbClr val="FF3C52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defTabSz="453400" hangingPunct="0"/>
            <a:endParaRPr sz="1799" dirty="0">
              <a:latin typeface="+mj-lt"/>
              <a:ea typeface="Gill Sans MT Regular" charset="0"/>
              <a:cs typeface="Gill Sans MT Regular" charset="0"/>
              <a:sym typeface="Gill San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E2D4146-9908-184E-AF26-AF9D058C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micro:bit</a:t>
            </a:r>
          </a:p>
        </p:txBody>
      </p:sp>
    </p:spTree>
    <p:extLst>
      <p:ext uri="{BB962C8B-B14F-4D97-AF65-F5344CB8AC3E}">
        <p14:creationId xmlns:p14="http://schemas.microsoft.com/office/powerpoint/2010/main" val="3375569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2D4146-9908-184E-AF26-AF9D058C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micro:bit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9DF3ED-19C0-4F42-887B-40222831DDC0}"/>
              </a:ext>
            </a:extLst>
          </p:cNvPr>
          <p:cNvGrpSpPr/>
          <p:nvPr/>
        </p:nvGrpSpPr>
        <p:grpSpPr>
          <a:xfrm>
            <a:off x="620389" y="1433827"/>
            <a:ext cx="7804546" cy="2949298"/>
            <a:chOff x="885939" y="1462801"/>
            <a:chExt cx="10406061" cy="3932397"/>
          </a:xfrm>
        </p:grpSpPr>
        <p:pic>
          <p:nvPicPr>
            <p:cNvPr id="12" name="image16.png">
              <a:extLst>
                <a:ext uri="{FF2B5EF4-FFF2-40B4-BE49-F238E27FC236}">
                  <a16:creationId xmlns:a16="http://schemas.microsoft.com/office/drawing/2014/main" id="{F70C9594-0104-9F40-9EA4-EAFCF277EC13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0598" y="1926985"/>
              <a:ext cx="4128826" cy="3468213"/>
            </a:xfrm>
            <a:prstGeom prst="rect">
              <a:avLst/>
            </a:prstGeom>
            <a:ln w="12700">
              <a:miter lim="400000"/>
            </a:ln>
            <a:effectLst>
              <a:outerShdw blurRad="635000" dist="279400" dir="3300000" rotWithShape="0">
                <a:srgbClr val="333333">
                  <a:alpha val="38000"/>
                </a:srgbClr>
              </a:outerShdw>
            </a:effectLst>
          </p:spPr>
        </p:pic>
        <p:pic>
          <p:nvPicPr>
            <p:cNvPr id="13" name="pasted-image.png">
              <a:extLst>
                <a:ext uri="{FF2B5EF4-FFF2-40B4-BE49-F238E27FC236}">
                  <a16:creationId xmlns:a16="http://schemas.microsoft.com/office/drawing/2014/main" id="{71B5A125-C795-6049-A365-F8ECA88A4A39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981715" y="1926985"/>
              <a:ext cx="4106592" cy="346821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Shape 202">
              <a:extLst>
                <a:ext uri="{FF2B5EF4-FFF2-40B4-BE49-F238E27FC236}">
                  <a16:creationId xmlns:a16="http://schemas.microsoft.com/office/drawing/2014/main" id="{4CEBBA11-7D7F-E342-B6DE-4808F6D22FEF}"/>
                </a:ext>
              </a:extLst>
            </p:cNvPr>
            <p:cNvSpPr/>
            <p:nvPr/>
          </p:nvSpPr>
          <p:spPr>
            <a:xfrm>
              <a:off x="8758008" y="2912420"/>
              <a:ext cx="2533992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Battery connector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17" name="Shape 204">
              <a:extLst>
                <a:ext uri="{FF2B5EF4-FFF2-40B4-BE49-F238E27FC236}">
                  <a16:creationId xmlns:a16="http://schemas.microsoft.com/office/drawing/2014/main" id="{0D93962E-58B5-4C43-AAB4-29C7BE96CBD9}"/>
                </a:ext>
              </a:extLst>
            </p:cNvPr>
            <p:cNvSpPr/>
            <p:nvPr/>
          </p:nvSpPr>
          <p:spPr>
            <a:xfrm>
              <a:off x="1338278" y="3751654"/>
              <a:ext cx="2106524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Magnetometer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18" name="Shape 205">
              <a:extLst>
                <a:ext uri="{FF2B5EF4-FFF2-40B4-BE49-F238E27FC236}">
                  <a16:creationId xmlns:a16="http://schemas.microsoft.com/office/drawing/2014/main" id="{AB2F6E90-E8E2-3846-A98E-8BA49908B86E}"/>
                </a:ext>
              </a:extLst>
            </p:cNvPr>
            <p:cNvSpPr/>
            <p:nvPr/>
          </p:nvSpPr>
          <p:spPr>
            <a:xfrm>
              <a:off x="885939" y="2814568"/>
              <a:ext cx="2884516" cy="8614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lang="fi-FI"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16 MHz Cortex-M0+</a:t>
              </a:r>
            </a:p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lang="fi-FI"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Bluetooth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0" name="Shape 206">
              <a:extLst>
                <a:ext uri="{FF2B5EF4-FFF2-40B4-BE49-F238E27FC236}">
                  <a16:creationId xmlns:a16="http://schemas.microsoft.com/office/drawing/2014/main" id="{09C41A74-70E2-4C41-9DE0-5736E0789092}"/>
                </a:ext>
              </a:extLst>
            </p:cNvPr>
            <p:cNvSpPr/>
            <p:nvPr/>
          </p:nvSpPr>
          <p:spPr>
            <a:xfrm>
              <a:off x="3591821" y="3077213"/>
              <a:ext cx="826133" cy="0"/>
            </a:xfrm>
            <a:prstGeom prst="line">
              <a:avLst/>
            </a:pr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07" rIns="45707"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086" hangingPunct="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latin typeface="+mj-lt"/>
                <a:cs typeface="Helvetica"/>
                <a:sym typeface="Helvetica"/>
              </a:endParaRPr>
            </a:p>
          </p:txBody>
        </p:sp>
        <p:sp>
          <p:nvSpPr>
            <p:cNvPr id="22" name="Shape 216">
              <a:extLst>
                <a:ext uri="{FF2B5EF4-FFF2-40B4-BE49-F238E27FC236}">
                  <a16:creationId xmlns:a16="http://schemas.microsoft.com/office/drawing/2014/main" id="{FBB3D506-E6BF-EC42-A65D-CD4E12CE1FD2}"/>
                </a:ext>
              </a:extLst>
            </p:cNvPr>
            <p:cNvSpPr/>
            <p:nvPr/>
          </p:nvSpPr>
          <p:spPr>
            <a:xfrm>
              <a:off x="7959830" y="2388206"/>
              <a:ext cx="797354" cy="79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1465" y="21600"/>
                  </a:lnTo>
                  <a:lnTo>
                    <a:pt x="11465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3" name="Shape 217">
              <a:extLst>
                <a:ext uri="{FF2B5EF4-FFF2-40B4-BE49-F238E27FC236}">
                  <a16:creationId xmlns:a16="http://schemas.microsoft.com/office/drawing/2014/main" id="{AB701635-C32B-004F-BDE6-B07DCA327848}"/>
                </a:ext>
              </a:extLst>
            </p:cNvPr>
            <p:cNvSpPr/>
            <p:nvPr/>
          </p:nvSpPr>
          <p:spPr>
            <a:xfrm>
              <a:off x="3443193" y="4023539"/>
              <a:ext cx="766880" cy="3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4" name="Shape 210">
              <a:extLst>
                <a:ext uri="{FF2B5EF4-FFF2-40B4-BE49-F238E27FC236}">
                  <a16:creationId xmlns:a16="http://schemas.microsoft.com/office/drawing/2014/main" id="{1E5201FB-7DB9-DF43-A5C6-4F4F1C15BA9A}"/>
                </a:ext>
              </a:extLst>
            </p:cNvPr>
            <p:cNvSpPr/>
            <p:nvPr/>
          </p:nvSpPr>
          <p:spPr>
            <a:xfrm>
              <a:off x="8871036" y="1479704"/>
              <a:ext cx="1901340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Reset Button</a:t>
              </a:r>
            </a:p>
          </p:txBody>
        </p:sp>
        <p:sp>
          <p:nvSpPr>
            <p:cNvPr id="25" name="Shape 211">
              <a:extLst>
                <a:ext uri="{FF2B5EF4-FFF2-40B4-BE49-F238E27FC236}">
                  <a16:creationId xmlns:a16="http://schemas.microsoft.com/office/drawing/2014/main" id="{1263DB87-AD48-7145-B7FA-0F78CF7863C1}"/>
                </a:ext>
              </a:extLst>
            </p:cNvPr>
            <p:cNvSpPr/>
            <p:nvPr/>
          </p:nvSpPr>
          <p:spPr>
            <a:xfrm>
              <a:off x="1915519" y="1462801"/>
              <a:ext cx="1593564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Micro USB</a:t>
              </a:r>
            </a:p>
          </p:txBody>
        </p:sp>
        <p:sp>
          <p:nvSpPr>
            <p:cNvPr id="27" name="Shape 212">
              <a:extLst>
                <a:ext uri="{FF2B5EF4-FFF2-40B4-BE49-F238E27FC236}">
                  <a16:creationId xmlns:a16="http://schemas.microsoft.com/office/drawing/2014/main" id="{D07F1CDE-297D-F140-92E3-043635CA9921}"/>
                </a:ext>
              </a:extLst>
            </p:cNvPr>
            <p:cNvSpPr/>
            <p:nvPr/>
          </p:nvSpPr>
          <p:spPr>
            <a:xfrm>
              <a:off x="1386270" y="4568471"/>
              <a:ext cx="2106525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453400" hangingPunct="0">
                <a:defRPr>
                  <a:solidFill>
                    <a:srgbClr val="000000"/>
                  </a:solidFill>
                </a:defRPr>
              </a:pPr>
              <a:r>
                <a:rPr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Acceleromater</a:t>
              </a:r>
            </a:p>
          </p:txBody>
        </p:sp>
        <p:sp>
          <p:nvSpPr>
            <p:cNvPr id="28" name="Shape 219">
              <a:extLst>
                <a:ext uri="{FF2B5EF4-FFF2-40B4-BE49-F238E27FC236}">
                  <a16:creationId xmlns:a16="http://schemas.microsoft.com/office/drawing/2014/main" id="{C2213884-1FDA-1246-B6F8-41DA7CF3217D}"/>
                </a:ext>
              </a:extLst>
            </p:cNvPr>
            <p:cNvSpPr/>
            <p:nvPr/>
          </p:nvSpPr>
          <p:spPr>
            <a:xfrm>
              <a:off x="3492287" y="4472157"/>
              <a:ext cx="739794" cy="380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380" y="21600"/>
                  </a:lnTo>
                  <a:lnTo>
                    <a:pt x="10380" y="0"/>
                  </a:lnTo>
                  <a:lnTo>
                    <a:pt x="21600" y="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29" name="Shape 220">
              <a:extLst>
                <a:ext uri="{FF2B5EF4-FFF2-40B4-BE49-F238E27FC236}">
                  <a16:creationId xmlns:a16="http://schemas.microsoft.com/office/drawing/2014/main" id="{F47468E3-483B-2543-9F85-BF81D91BD72E}"/>
                </a:ext>
              </a:extLst>
            </p:cNvPr>
            <p:cNvSpPr/>
            <p:nvPr/>
          </p:nvSpPr>
          <p:spPr>
            <a:xfrm>
              <a:off x="3532917" y="1717820"/>
              <a:ext cx="2505482" cy="162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30" name="Shape 221">
              <a:extLst>
                <a:ext uri="{FF2B5EF4-FFF2-40B4-BE49-F238E27FC236}">
                  <a16:creationId xmlns:a16="http://schemas.microsoft.com/office/drawing/2014/main" id="{F8BCCB90-3558-6241-B61E-9FBD4D74F9EE}"/>
                </a:ext>
              </a:extLst>
            </p:cNvPr>
            <p:cNvSpPr/>
            <p:nvPr/>
          </p:nvSpPr>
          <p:spPr>
            <a:xfrm>
              <a:off x="6828978" y="1717820"/>
              <a:ext cx="2041628" cy="303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/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31" name="Shape 205">
              <a:extLst>
                <a:ext uri="{FF2B5EF4-FFF2-40B4-BE49-F238E27FC236}">
                  <a16:creationId xmlns:a16="http://schemas.microsoft.com/office/drawing/2014/main" id="{62851FA3-2206-7641-9AD0-7FC721F4DBA7}"/>
                </a:ext>
              </a:extLst>
            </p:cNvPr>
            <p:cNvSpPr/>
            <p:nvPr/>
          </p:nvSpPr>
          <p:spPr>
            <a:xfrm>
              <a:off x="1029615" y="2148488"/>
              <a:ext cx="2397203" cy="4922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lc="http://schemas.openxmlformats.org/drawingml/2006/lockedCanvas" val="1"/>
              </a:ext>
            </a:extLst>
          </p:spPr>
          <p:txBody>
            <a:bodyPr wrap="none" lIns="45707" rIns="45707">
              <a:spAutoFit/>
            </a:bodyPr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3400" hangingPunct="0">
                <a:defRPr>
                  <a:solidFill>
                    <a:srgbClr val="000000"/>
                  </a:solidFill>
                </a:defRPr>
              </a:pPr>
              <a:r>
                <a:rPr lang="en-GB" sz="1799" kern="0" dirty="0">
                  <a:latin typeface="+mj-lt"/>
                  <a:ea typeface="Gill Sans MT Regular" charset="0"/>
                  <a:cs typeface="Gill Sans MT Regular" charset="0"/>
                  <a:sym typeface="Gill Sans"/>
                </a:rPr>
                <a:t>2.4GHz Antenna</a:t>
              </a:r>
              <a:endParaRPr sz="1799" kern="0" dirty="0">
                <a:latin typeface="+mj-lt"/>
                <a:ea typeface="Gill Sans MT Regular" charset="0"/>
                <a:cs typeface="Gill Sans MT Regular" charset="0"/>
                <a:sym typeface="Gill Sans"/>
              </a:endParaRPr>
            </a:p>
          </p:txBody>
        </p:sp>
        <p:sp>
          <p:nvSpPr>
            <p:cNvPr id="32" name="Shape 206">
              <a:extLst>
                <a:ext uri="{FF2B5EF4-FFF2-40B4-BE49-F238E27FC236}">
                  <a16:creationId xmlns:a16="http://schemas.microsoft.com/office/drawing/2014/main" id="{145D4690-F1C0-6148-926F-B189A654DA25}"/>
                </a:ext>
              </a:extLst>
            </p:cNvPr>
            <p:cNvSpPr/>
            <p:nvPr/>
          </p:nvSpPr>
          <p:spPr>
            <a:xfrm>
              <a:off x="3318610" y="2412586"/>
              <a:ext cx="826133" cy="0"/>
            </a:xfrm>
            <a:prstGeom prst="line">
              <a:avLst/>
            </a:prstGeom>
            <a:ln w="25400">
              <a:solidFill>
                <a:srgbClr val="FF3C52"/>
              </a:solidFill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45707" rIns="45707"/>
            <a:lstStyle>
              <a:defPPr>
                <a:defRPr lang="en-US"/>
              </a:defPPr>
              <a:lvl1pPr marL="0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1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3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4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85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67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48" algn="l" defTabSz="457181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086" hangingPunct="0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sz="1200" kern="0">
                <a:latin typeface="+mj-lt"/>
                <a:cs typeface="Helvetica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49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Code Tips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535" name="Google Shape;535;p50"/>
          <p:cNvSpPr txBox="1">
            <a:spLocks noGrp="1"/>
          </p:cNvSpPr>
          <p:nvPr>
            <p:ph type="body" idx="1"/>
          </p:nvPr>
        </p:nvSpPr>
        <p:spPr>
          <a:xfrm>
            <a:off x="694900" y="1217950"/>
            <a:ext cx="7576800" cy="347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For constant values use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const()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 for compiler </a:t>
            </a:r>
            <a:r>
              <a:rPr lang="en" dirty="0" err="1">
                <a:latin typeface="Nunito"/>
                <a:ea typeface="Nunito"/>
                <a:cs typeface="Nunito"/>
                <a:sym typeface="Nunito"/>
              </a:rPr>
              <a:t>optimisation</a:t>
            </a:r>
            <a:endParaRPr lang="en" dirty="0">
              <a:latin typeface="Nunito"/>
              <a:ea typeface="Nunito"/>
              <a:cs typeface="Nunito"/>
              <a:sym typeface="Nunito"/>
            </a:endParaRPr>
          </a:p>
          <a:p>
            <a:pPr marL="800100" lvl="1" indent="-342900">
              <a:spcBef>
                <a:spcPts val="800"/>
              </a:spcBef>
              <a:buSzPts val="1800"/>
              <a:buFont typeface="Nunito"/>
              <a:buChar char="-"/>
            </a:pPr>
            <a:r>
              <a:rPr lang="en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VARIABLE = const(0x55)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	</a:t>
            </a:r>
            <a:endParaRPr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ustruct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 very useful to pack/unpack blocks of data to/from variables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 err="1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output_tuple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 = </a:t>
            </a:r>
            <a:r>
              <a:rPr lang="en-GB" dirty="0" err="1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ustruct.unpack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('b', b'\x55’)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  <a:hlinkClick r:id="rId3"/>
              </a:rPr>
              <a:t>https://docs.micropython.org/en/latest/library/ustruct.html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 </a:t>
            </a:r>
            <a:endParaRPr dirty="0">
              <a:latin typeface="Consolas" panose="020B0609020204030204" pitchFamily="49" charset="0"/>
              <a:ea typeface="Nunito"/>
              <a:cs typeface="Consolas" panose="020B0609020204030204" pitchFamily="49" charset="0"/>
              <a:sym typeface="Nuni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Bitwise operations (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&gt;&gt; &lt;&lt; &amp; | ^ ~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) to target bits in registers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Shit a bit 3 places to the left:      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result = 1 &lt;&lt; 3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Set bit 3:                                        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result = original | (1 &lt;&lt; 3)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Flip all bits:            0b11110111 = ~0b00001000 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Clear bit 3:                                     </a:t>
            </a:r>
            <a:r>
              <a:rPr lang="en-GB" dirty="0">
                <a:latin typeface="Consolas" panose="020B0609020204030204" pitchFamily="49" charset="0"/>
                <a:ea typeface="Nunito"/>
                <a:cs typeface="Consolas" panose="020B0609020204030204" pitchFamily="49" charset="0"/>
                <a:sym typeface="Nunito"/>
              </a:rPr>
              <a:t>result = original &amp; ~(1 &lt;&lt; 3)</a:t>
            </a:r>
          </a:p>
          <a:p>
            <a:pPr marL="800100" lvl="1" indent="-342900">
              <a:spcBef>
                <a:spcPts val="0"/>
              </a:spcBef>
              <a:buSzPts val="1800"/>
              <a:buFont typeface="Nunito"/>
              <a:buChar char="-"/>
            </a:pPr>
            <a:r>
              <a:rPr lang="en-GB" dirty="0">
                <a:latin typeface="Nunito"/>
                <a:ea typeface="Nunito"/>
                <a:cs typeface="Nunito"/>
                <a:sym typeface="Nunito"/>
                <a:hlinkClick r:id="rId4"/>
              </a:rPr>
              <a:t>https://wiki.python.org/moin/BitwiseOperators</a:t>
            </a:r>
            <a:r>
              <a:rPr lang="en-GB" dirty="0">
                <a:latin typeface="Nunito"/>
                <a:ea typeface="Nunito"/>
                <a:cs typeface="Nunito"/>
                <a:sym typeface="Nunito"/>
              </a:rPr>
              <a:t> 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8568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r="3493" b="20603"/>
          <a:stretch/>
        </p:blipFill>
        <p:spPr>
          <a:xfrm>
            <a:off x="0" y="-14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MicroPython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4295400" cy="3141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Lean and efficient Python 3 implementation</a:t>
            </a:r>
            <a:endParaRPr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Can run in 16KBs RAM, 256KBs ROM</a:t>
            </a:r>
            <a:endParaRPr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Includes parser, compiler and virtual machine</a:t>
            </a:r>
            <a:endParaRPr sz="1800"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Small subset of the standard library</a:t>
            </a:r>
            <a:endParaRPr sz="1800" dirty="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Nunito"/>
              <a:buChar char="●"/>
            </a:pPr>
            <a:r>
              <a:rPr lang="en" sz="1800" dirty="0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Available in a wide range of platforms</a:t>
            </a:r>
            <a:endParaRPr sz="18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6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72" name="Google Shape;572;p56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8831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Peripherals inside the microcontroller are responsible for controlling specific hardware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Hardware can be driven by setting or clearing bits in specific memory locations (registers) in your microcontroller or device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multiple protocols to talk with other devices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Datasheets documents what to send and what to expect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MicroPython driver code is similar, but different, than other Python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Hardware is awesome, even more so with Python!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694900" y="1364975"/>
            <a:ext cx="7883100" cy="2947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Peripherals inside the microcontroller are responsible for controlling specific hardware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Hardware can be driven by setting or clearing bits in specific memory locations (registers) in your microcontroller or device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multiple protocols to talk with other devices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Datasheets documents what to send and what to expect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MicroPython driver code is similar, but different, than other Python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Hardware is awesome, even more so with Python!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Other Serial Protocols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(Bonus Slides)</a:t>
            </a:r>
            <a:endParaRPr sz="48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611373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4836425" y="506675"/>
            <a:ext cx="35007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UART Protocol</a:t>
            </a: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body" idx="1"/>
          </p:nvPr>
        </p:nvSpPr>
        <p:spPr>
          <a:xfrm>
            <a:off x="3155625" y="1307975"/>
            <a:ext cx="5642400" cy="302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Universal Asynchronous Receiver/Transmitter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</a:t>
            </a:r>
            <a:r>
              <a:rPr lang="en" sz="1800"/>
              <a:t> </a:t>
            </a:r>
            <a:r>
              <a:rPr lang="en"/>
              <a:t>unidirectional</a:t>
            </a:r>
            <a:r>
              <a:rPr lang="en" sz="1800"/>
              <a:t> digital serial data lines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Optional 2 control signals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Baud-rate predefined for both devices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For new boards, good 1st driver to get working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UART-to-USB bridges/cabl</a:t>
            </a:r>
            <a:r>
              <a:rPr lang="en"/>
              <a:t>es</a:t>
            </a:r>
            <a:r>
              <a:rPr lang="en" sz="1800"/>
              <a:t> are very common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Similar standards: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RS232 / RS485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ISO7816 (Smart cards)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25" y="1403700"/>
            <a:ext cx="2460700" cy="26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body" idx="1"/>
          </p:nvPr>
        </p:nvSpPr>
        <p:spPr>
          <a:xfrm>
            <a:off x="3889500" y="1205450"/>
            <a:ext cx="4784700" cy="19014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machine </a:t>
            </a:r>
            <a:r>
              <a:rPr lang="en" sz="16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UART</a:t>
            </a:r>
            <a:endParaRPr sz="16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uart = UART(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baudrate=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9600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6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bits=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parity=</a:t>
            </a:r>
            <a:r>
              <a:rPr lang="en" sz="16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stop=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uart.write(b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'\xAA'</a:t>
            </a:r>
            <a:r>
              <a:rPr lang="en" sz="16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UART Protocol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1"/>
          </p:nvPr>
        </p:nvSpPr>
        <p:spPr>
          <a:xfrm>
            <a:off x="694900" y="1223200"/>
            <a:ext cx="2893800" cy="3089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Simple format: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1 start bit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5-9 data (usually 8)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1 (or 0) parity bit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1 (or 2) stop bits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400" y="3278202"/>
            <a:ext cx="6435199" cy="1169050"/>
          </a:xfrm>
          <a:prstGeom prst="rect">
            <a:avLst/>
          </a:prstGeom>
          <a:noFill/>
          <a:ln>
            <a:noFill/>
          </a:ln>
          <a:effectLst>
            <a:outerShdw blurRad="142875" dist="66675" dir="8100000" algn="bl" rotWithShape="0">
              <a:srgbClr val="000000">
                <a:alpha val="48000"/>
              </a:srgbClr>
            </a:outerShdw>
          </a:effectLst>
        </p:spPr>
      </p:pic>
      <p:sp>
        <p:nvSpPr>
          <p:cNvPr id="324" name="Google Shape;324;p34"/>
          <p:cNvSpPr txBox="1"/>
          <p:nvPr/>
        </p:nvSpPr>
        <p:spPr>
          <a:xfrm>
            <a:off x="3735400" y="4447250"/>
            <a:ext cx="4054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From SparkFun Serial Communication tutorial</a:t>
            </a:r>
            <a:br>
              <a:rPr lang="en" sz="800" i="1">
                <a:highlight>
                  <a:srgbClr val="FFFFFF"/>
                </a:highlight>
              </a:rPr>
            </a:br>
            <a:r>
              <a:rPr lang="en" sz="800" i="1">
                <a:highlight>
                  <a:srgbClr val="FFFFFF"/>
                </a:highlight>
              </a:rPr>
              <a:t>https://learn.sparkfun.com/tutorials/serial-communication/all</a:t>
            </a:r>
            <a:endParaRPr sz="800" i="1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4836425" y="506675"/>
            <a:ext cx="35007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Protocol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body" idx="1"/>
          </p:nvPr>
        </p:nvSpPr>
        <p:spPr>
          <a:xfrm>
            <a:off x="3896850" y="1320475"/>
            <a:ext cx="4440300" cy="3013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Serial Peripheral Interface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Synchronous serial protocol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4 wires (+1 for each extra slave):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Master-Out-Slave-In shared with all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Master-In-Slave-Out shared with all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Clock shared with all devices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/>
              <a:t>Slave Select individual signal per slave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Clock frequencies can be in the MHz range</a:t>
            </a:r>
            <a:endParaRPr/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50" y="1320475"/>
            <a:ext cx="4329025" cy="285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00" y="610375"/>
            <a:ext cx="4592000" cy="39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4836425" y="506675"/>
            <a:ext cx="3500700" cy="80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Protocol</a:t>
            </a:r>
            <a:endParaRPr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1"/>
          </p:nvPr>
        </p:nvSpPr>
        <p:spPr>
          <a:xfrm>
            <a:off x="4904400" y="1320475"/>
            <a:ext cx="3775500" cy="3013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machine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SPI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spi = SPI(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SPI.MASTER,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baudrate=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600000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data = spi.send_recv(b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'S'</a:t>
            </a:r>
            <a:r>
              <a:rPr lang="en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279800" y="4513575"/>
            <a:ext cx="4054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From SparkFun SPI  tutorial:</a:t>
            </a:r>
            <a:br>
              <a:rPr lang="en" sz="800" i="1">
                <a:highlight>
                  <a:srgbClr val="FFFFFF"/>
                </a:highlight>
              </a:rPr>
            </a:br>
            <a:r>
              <a:rPr lang="en" sz="800" i="1">
                <a:highlight>
                  <a:srgbClr val="FFFFFF"/>
                </a:highlight>
              </a:rPr>
              <a:t>https://learn.sparkfun.com/tutorials/serial-peripheral-interface-spi/all</a:t>
            </a:r>
            <a:endParaRPr sz="800" i="1"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524" y="2079749"/>
            <a:ext cx="1743950" cy="15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MicroPython</a:t>
            </a:r>
            <a:endParaRPr dirty="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39" y="2449038"/>
            <a:ext cx="2025892" cy="15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3391">
            <a:off x="923064" y="966184"/>
            <a:ext cx="1689053" cy="168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7183" y="2341225"/>
            <a:ext cx="1373223" cy="10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81384">
            <a:off x="2755448" y="1154413"/>
            <a:ext cx="1742226" cy="12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4161" y="2328138"/>
            <a:ext cx="1333050" cy="13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6550" y="1004275"/>
            <a:ext cx="1455450" cy="14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273542">
            <a:off x="1880441" y="3249507"/>
            <a:ext cx="2121536" cy="159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761641">
            <a:off x="4064466" y="3319048"/>
            <a:ext cx="1971027" cy="14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11481" y="2280850"/>
            <a:ext cx="1232275" cy="123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13">
            <a:alphaModFix/>
          </a:blip>
          <a:srcRect l="7940" t="10870" r="10199" b="17279"/>
          <a:stretch/>
        </p:blipFill>
        <p:spPr>
          <a:xfrm rot="-8">
            <a:off x="6404370" y="1034686"/>
            <a:ext cx="1943676" cy="10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Openmv Cam H7 - Machine Vision W/ Micropython - Cameras">
            <a:extLst>
              <a:ext uri="{FF2B5EF4-FFF2-40B4-BE49-F238E27FC236}">
                <a16:creationId xmlns:a16="http://schemas.microsoft.com/office/drawing/2014/main" id="{49A66B7D-29B9-1146-ABEC-29C78828E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4" t="11629" r="16760" b="12951"/>
          <a:stretch/>
        </p:blipFill>
        <p:spPr bwMode="auto">
          <a:xfrm>
            <a:off x="6556292" y="3377695"/>
            <a:ext cx="1043810" cy="115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Driver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4826050" y="4091675"/>
            <a:ext cx="40542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highlight>
                  <a:srgbClr val="FFFFFF"/>
                </a:highlight>
              </a:rPr>
              <a:t>Adafruit CircuitPython mma8451 driver</a:t>
            </a:r>
            <a:br>
              <a:rPr lang="en" sz="800" i="1">
                <a:highlight>
                  <a:srgbClr val="FFFFFF"/>
                </a:highlight>
              </a:rPr>
            </a:br>
            <a:r>
              <a:rPr lang="en" sz="800" i="1">
                <a:highlight>
                  <a:srgbClr val="FFFFFF"/>
                </a:highlight>
              </a:rPr>
              <a:t>https://github.com/adafruit/Adafruit_CircuitPython_MMA8451/</a:t>
            </a:r>
            <a:endParaRPr sz="800" i="1">
              <a:highlight>
                <a:srgbClr val="FFFFFF"/>
              </a:highlight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629500" y="1170125"/>
            <a:ext cx="4162800" cy="140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Google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is your friend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2857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GitHub is your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best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friend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2857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Use implementations in other languages as reference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4876812" y="1518986"/>
            <a:ext cx="4105076" cy="2541324"/>
            <a:chOff x="1464863" y="1239924"/>
            <a:chExt cx="6036876" cy="3674026"/>
          </a:xfrm>
        </p:grpSpPr>
        <p:pic>
          <p:nvPicPr>
            <p:cNvPr id="122" name="Google Shape;12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4863" y="1239924"/>
              <a:ext cx="6036876" cy="367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0"/>
            <p:cNvPicPr preferRelativeResize="0"/>
            <p:nvPr/>
          </p:nvPicPr>
          <p:blipFill rotWithShape="1">
            <a:blip r:embed="rId4">
              <a:alphaModFix/>
            </a:blip>
            <a:srcRect r="7868"/>
            <a:stretch/>
          </p:blipFill>
          <p:spPr>
            <a:xfrm>
              <a:off x="2242425" y="1491800"/>
              <a:ext cx="4540299" cy="303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629500" y="2426175"/>
            <a:ext cx="4162800" cy="23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8575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Look for the </a:t>
            </a:r>
            <a:r>
              <a:rPr lang="en" sz="1800">
                <a:latin typeface="Nunito ExtraBold"/>
                <a:ea typeface="Nunito ExtraBold"/>
                <a:cs typeface="Nunito ExtraBold"/>
                <a:sym typeface="Nunito ExtraBold"/>
              </a:rPr>
              <a:t>official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documentation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Product page might contain additional documentation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Google search part number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Datasheets often found in random pages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514350" lvl="2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■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Look for the newest version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467500" y="0"/>
            <a:ext cx="8240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How Does Code Move Electrons</a:t>
            </a: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The Software Stack</a:t>
            </a:r>
            <a:endParaRPr sz="2800"/>
          </a:p>
        </p:txBody>
      </p:sp>
      <p:grpSp>
        <p:nvGrpSpPr>
          <p:cNvPr id="143" name="Google Shape;143;p23"/>
          <p:cNvGrpSpPr/>
          <p:nvPr/>
        </p:nvGrpSpPr>
        <p:grpSpPr>
          <a:xfrm>
            <a:off x="3032850" y="1413650"/>
            <a:ext cx="3078525" cy="2977200"/>
            <a:chOff x="3032850" y="1413650"/>
            <a:chExt cx="3078525" cy="2977200"/>
          </a:xfrm>
        </p:grpSpPr>
        <p:sp>
          <p:nvSpPr>
            <p:cNvPr id="144" name="Google Shape;144;p23"/>
            <p:cNvSpPr txBox="1"/>
            <p:nvPr/>
          </p:nvSpPr>
          <p:spPr>
            <a:xfrm>
              <a:off x="4866975" y="1413650"/>
              <a:ext cx="1244400" cy="4953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rPr>
                <a:t>Py Modules</a:t>
              </a:r>
              <a:endParaRPr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45" name="Google Shape;145;p23"/>
            <p:cNvGrpSpPr/>
            <p:nvPr/>
          </p:nvGrpSpPr>
          <p:grpSpPr>
            <a:xfrm>
              <a:off x="3032850" y="1413650"/>
              <a:ext cx="3078300" cy="2977200"/>
              <a:chOff x="2397725" y="1231675"/>
              <a:chExt cx="3078300" cy="2977200"/>
            </a:xfrm>
          </p:grpSpPr>
          <p:sp>
            <p:nvSpPr>
              <p:cNvPr id="146" name="Google Shape;146;p23"/>
              <p:cNvSpPr txBox="1"/>
              <p:nvPr/>
            </p:nvSpPr>
            <p:spPr>
              <a:xfrm>
                <a:off x="2397725" y="1231675"/>
                <a:ext cx="1834200" cy="495300"/>
              </a:xfrm>
              <a:prstGeom prst="rect">
                <a:avLst/>
              </a:prstGeom>
              <a:noFill/>
              <a:ln w="28575" cap="flat" cmpd="sng">
                <a:solidFill>
                  <a:srgbClr val="8E7CC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74EA7"/>
                    </a:solidFill>
                    <a:latin typeface="Nunito"/>
                    <a:ea typeface="Nunito"/>
                    <a:cs typeface="Nunito"/>
                    <a:sym typeface="Nunito"/>
                  </a:rPr>
                  <a:t>Python code</a:t>
                </a:r>
                <a:endParaRPr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7" name="Google Shape;147;p23"/>
              <p:cNvSpPr txBox="1"/>
              <p:nvPr/>
            </p:nvSpPr>
            <p:spPr>
              <a:xfrm>
                <a:off x="2397725" y="1726975"/>
                <a:ext cx="3078300" cy="990600"/>
              </a:xfrm>
              <a:prstGeom prst="rect">
                <a:avLst/>
              </a:prstGeom>
              <a:noFill/>
              <a:ln w="28575" cap="flat" cmpd="sng">
                <a:solidFill>
                  <a:srgbClr val="F6B2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69138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MicroPython</a:t>
                </a:r>
                <a:endParaRPr b="1">
                  <a:solidFill>
                    <a:srgbClr val="E69138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8" name="Google Shape;148;p23"/>
              <p:cNvSpPr txBox="1"/>
              <p:nvPr/>
            </p:nvSpPr>
            <p:spPr>
              <a:xfrm>
                <a:off x="2865981" y="2222275"/>
                <a:ext cx="2598300" cy="4953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66666"/>
                    </a:solidFill>
                    <a:latin typeface="Nunito"/>
                    <a:ea typeface="Nunito"/>
                    <a:cs typeface="Nunito"/>
                    <a:sym typeface="Nunito"/>
                  </a:rPr>
                  <a:t>Hardware Abstraction Layer</a:t>
                </a:r>
                <a:endParaRPr b="1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49" name="Google Shape;149;p23"/>
              <p:cNvSpPr txBox="1"/>
              <p:nvPr/>
            </p:nvSpPr>
            <p:spPr>
              <a:xfrm>
                <a:off x="2397725" y="2717575"/>
                <a:ext cx="3078300" cy="14913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AA84F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Microcontroller</a:t>
                </a:r>
                <a:endParaRPr b="1">
                  <a:solidFill>
                    <a:srgbClr val="6AA84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50" name="Google Shape;150;p23"/>
              <p:cNvGrpSpPr/>
              <p:nvPr/>
            </p:nvGrpSpPr>
            <p:grpSpPr>
              <a:xfrm>
                <a:off x="2510338" y="3172425"/>
                <a:ext cx="2853213" cy="909551"/>
                <a:chOff x="2510338" y="3172425"/>
                <a:chExt cx="2853213" cy="909551"/>
              </a:xfrm>
            </p:grpSpPr>
            <p:sp>
              <p:nvSpPr>
                <p:cNvPr id="151" name="Google Shape;151;p23"/>
                <p:cNvSpPr txBox="1"/>
                <p:nvPr/>
              </p:nvSpPr>
              <p:spPr>
                <a:xfrm>
                  <a:off x="3249684" y="3818394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2" name="Google Shape;152;p23"/>
                <p:cNvSpPr txBox="1"/>
                <p:nvPr/>
              </p:nvSpPr>
              <p:spPr>
                <a:xfrm>
                  <a:off x="2510343" y="3825176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SPI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3" name="Google Shape;153;p23"/>
                <p:cNvSpPr txBox="1"/>
                <p:nvPr/>
              </p:nvSpPr>
              <p:spPr>
                <a:xfrm>
                  <a:off x="2510338" y="3172425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ADC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4" name="Google Shape;154;p23"/>
                <p:cNvSpPr txBox="1"/>
                <p:nvPr/>
              </p:nvSpPr>
              <p:spPr>
                <a:xfrm>
                  <a:off x="2510456" y="349879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DAC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5" name="Google Shape;155;p23"/>
                <p:cNvSpPr txBox="1"/>
                <p:nvPr/>
              </p:nvSpPr>
              <p:spPr>
                <a:xfrm>
                  <a:off x="4728386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I2S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6" name="Google Shape;156;p23"/>
                <p:cNvSpPr txBox="1"/>
                <p:nvPr/>
              </p:nvSpPr>
              <p:spPr>
                <a:xfrm>
                  <a:off x="4736950" y="349544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SDIO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7" name="Google Shape;157;p23"/>
                <p:cNvSpPr txBox="1"/>
                <p:nvPr/>
              </p:nvSpPr>
              <p:spPr>
                <a:xfrm>
                  <a:off x="4740151" y="3818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PWM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8" name="Google Shape;158;p23"/>
                <p:cNvSpPr txBox="1"/>
                <p:nvPr/>
              </p:nvSpPr>
              <p:spPr>
                <a:xfrm>
                  <a:off x="3989027" y="381842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PDM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59" name="Google Shape;159;p23"/>
                <p:cNvSpPr txBox="1"/>
                <p:nvPr/>
              </p:nvSpPr>
              <p:spPr>
                <a:xfrm>
                  <a:off x="3249696" y="3495423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latin typeface="Nunito"/>
                      <a:ea typeface="Nunito"/>
                      <a:cs typeface="Nunito"/>
                      <a:sym typeface="Nunito"/>
                    </a:rPr>
                    <a:t>Ethernet</a:t>
                  </a:r>
                  <a:endParaRPr sz="9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60" name="Google Shape;160;p23"/>
                <p:cNvSpPr txBox="1"/>
                <p:nvPr/>
              </p:nvSpPr>
              <p:spPr>
                <a:xfrm>
                  <a:off x="3988915" y="3495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USB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61" name="Google Shape;161;p23"/>
                <p:cNvSpPr txBox="1"/>
                <p:nvPr/>
              </p:nvSpPr>
              <p:spPr>
                <a:xfrm>
                  <a:off x="3249678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CAN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62" name="Google Shape;162;p23"/>
                <p:cNvSpPr txBox="1"/>
                <p:nvPr/>
              </p:nvSpPr>
              <p:spPr>
                <a:xfrm>
                  <a:off x="3989046" y="3172460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RTC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</p:grpSp>
      </p:grpSp>
      <p:grpSp>
        <p:nvGrpSpPr>
          <p:cNvPr id="163" name="Google Shape;163;p23"/>
          <p:cNvGrpSpPr/>
          <p:nvPr/>
        </p:nvGrpSpPr>
        <p:grpSpPr>
          <a:xfrm>
            <a:off x="1121800" y="1108850"/>
            <a:ext cx="6946200" cy="2265700"/>
            <a:chOff x="1121800" y="1108850"/>
            <a:chExt cx="6946200" cy="2265700"/>
          </a:xfrm>
        </p:grpSpPr>
        <p:cxnSp>
          <p:nvCxnSpPr>
            <p:cNvPr id="164" name="Google Shape;164;p23"/>
            <p:cNvCxnSpPr/>
            <p:nvPr/>
          </p:nvCxnSpPr>
          <p:spPr>
            <a:xfrm>
              <a:off x="1121800" y="2902350"/>
              <a:ext cx="6946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5" name="Google Shape;165;p23"/>
            <p:cNvSpPr txBox="1"/>
            <p:nvPr/>
          </p:nvSpPr>
          <p:spPr>
            <a:xfrm>
              <a:off x="1500075" y="294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Nunito"/>
                  <a:ea typeface="Nunito"/>
                  <a:cs typeface="Nunito"/>
                  <a:sym typeface="Nunito"/>
                </a:rPr>
                <a:t>Hardware</a:t>
              </a:r>
              <a:endParaRPr sz="18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66" name="Google Shape;166;p23"/>
            <p:cNvSpPr txBox="1"/>
            <p:nvPr/>
          </p:nvSpPr>
          <p:spPr>
            <a:xfrm>
              <a:off x="1500075" y="110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Nunito"/>
                  <a:ea typeface="Nunito"/>
                  <a:cs typeface="Nunito"/>
                  <a:sym typeface="Nunito"/>
                </a:rPr>
                <a:t>Software</a:t>
              </a:r>
              <a:endParaRPr sz="1800"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67" name="Google Shape;167;p23"/>
            <p:cNvCxnSpPr>
              <a:stCxn id="166" idx="2"/>
            </p:cNvCxnSpPr>
            <p:nvPr/>
          </p:nvCxnSpPr>
          <p:spPr>
            <a:xfrm>
              <a:off x="2165325" y="1534550"/>
              <a:ext cx="0" cy="1300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4"/>
          <p:cNvGrpSpPr/>
          <p:nvPr/>
        </p:nvGrpSpPr>
        <p:grpSpPr>
          <a:xfrm>
            <a:off x="3032850" y="1413650"/>
            <a:ext cx="3078525" cy="2977200"/>
            <a:chOff x="3032850" y="1413650"/>
            <a:chExt cx="3078525" cy="2977200"/>
          </a:xfrm>
        </p:grpSpPr>
        <p:sp>
          <p:nvSpPr>
            <p:cNvPr id="173" name="Google Shape;173;p24"/>
            <p:cNvSpPr txBox="1"/>
            <p:nvPr/>
          </p:nvSpPr>
          <p:spPr>
            <a:xfrm>
              <a:off x="4866975" y="1413650"/>
              <a:ext cx="1244400" cy="4953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rPr>
                <a:t>Py Modules</a:t>
              </a:r>
              <a:endParaRPr b="1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74" name="Google Shape;174;p24"/>
            <p:cNvGrpSpPr/>
            <p:nvPr/>
          </p:nvGrpSpPr>
          <p:grpSpPr>
            <a:xfrm>
              <a:off x="3032850" y="1413650"/>
              <a:ext cx="3078300" cy="2977200"/>
              <a:chOff x="2397725" y="1231675"/>
              <a:chExt cx="3078300" cy="2977200"/>
            </a:xfrm>
          </p:grpSpPr>
          <p:sp>
            <p:nvSpPr>
              <p:cNvPr id="175" name="Google Shape;175;p24"/>
              <p:cNvSpPr txBox="1"/>
              <p:nvPr/>
            </p:nvSpPr>
            <p:spPr>
              <a:xfrm>
                <a:off x="2397725" y="1231675"/>
                <a:ext cx="1834200" cy="495300"/>
              </a:xfrm>
              <a:prstGeom prst="rect">
                <a:avLst/>
              </a:prstGeom>
              <a:noFill/>
              <a:ln w="28575" cap="flat" cmpd="sng">
                <a:solidFill>
                  <a:srgbClr val="8E7CC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74EA7"/>
                    </a:solidFill>
                    <a:latin typeface="Nunito"/>
                    <a:ea typeface="Nunito"/>
                    <a:cs typeface="Nunito"/>
                    <a:sym typeface="Nunito"/>
                  </a:rPr>
                  <a:t>Python code</a:t>
                </a:r>
                <a:endParaRPr b="1">
                  <a:solidFill>
                    <a:srgbClr val="674EA7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6" name="Google Shape;176;p24"/>
              <p:cNvSpPr txBox="1"/>
              <p:nvPr/>
            </p:nvSpPr>
            <p:spPr>
              <a:xfrm>
                <a:off x="2397725" y="1726975"/>
                <a:ext cx="3078300" cy="990600"/>
              </a:xfrm>
              <a:prstGeom prst="rect">
                <a:avLst/>
              </a:prstGeom>
              <a:noFill/>
              <a:ln w="28575" cap="flat" cmpd="sng">
                <a:solidFill>
                  <a:srgbClr val="F6B2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E69138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MicroPython</a:t>
                </a:r>
                <a:endParaRPr b="1">
                  <a:solidFill>
                    <a:srgbClr val="E69138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7" name="Google Shape;177;p24"/>
              <p:cNvSpPr txBox="1"/>
              <p:nvPr/>
            </p:nvSpPr>
            <p:spPr>
              <a:xfrm>
                <a:off x="2865981" y="2222275"/>
                <a:ext cx="2598300" cy="495300"/>
              </a:xfrm>
              <a:prstGeom prst="rect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66666"/>
                    </a:solidFill>
                    <a:latin typeface="Nunito"/>
                    <a:ea typeface="Nunito"/>
                    <a:cs typeface="Nunito"/>
                    <a:sym typeface="Nunito"/>
                  </a:rPr>
                  <a:t>Hardware Abstraction Layer</a:t>
                </a:r>
                <a:endParaRPr b="1">
                  <a:solidFill>
                    <a:srgbClr val="666666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178" name="Google Shape;178;p24"/>
              <p:cNvSpPr txBox="1"/>
              <p:nvPr/>
            </p:nvSpPr>
            <p:spPr>
              <a:xfrm>
                <a:off x="2397725" y="2717575"/>
                <a:ext cx="3078300" cy="14913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6AA84F"/>
                    </a:solidFill>
                    <a:latin typeface="Nunito"/>
                    <a:ea typeface="Nunito"/>
                    <a:cs typeface="Nunito"/>
                    <a:sym typeface="Nunito"/>
                  </a:rPr>
                  <a:t>Microcontroller</a:t>
                </a:r>
                <a:endParaRPr b="1">
                  <a:solidFill>
                    <a:srgbClr val="6AA84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grpSp>
            <p:nvGrpSpPr>
              <p:cNvPr id="179" name="Google Shape;179;p24"/>
              <p:cNvGrpSpPr/>
              <p:nvPr/>
            </p:nvGrpSpPr>
            <p:grpSpPr>
              <a:xfrm>
                <a:off x="2510338" y="3172425"/>
                <a:ext cx="2853213" cy="909551"/>
                <a:chOff x="2510338" y="3172425"/>
                <a:chExt cx="2853213" cy="909551"/>
              </a:xfrm>
            </p:grpSpPr>
            <p:sp>
              <p:nvSpPr>
                <p:cNvPr id="180" name="Google Shape;180;p24"/>
                <p:cNvSpPr txBox="1"/>
                <p:nvPr/>
              </p:nvSpPr>
              <p:spPr>
                <a:xfrm>
                  <a:off x="3249684" y="3818394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1" name="Google Shape;181;p24"/>
                <p:cNvSpPr txBox="1"/>
                <p:nvPr/>
              </p:nvSpPr>
              <p:spPr>
                <a:xfrm>
                  <a:off x="2510343" y="3825176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SPI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2" name="Google Shape;182;p24"/>
                <p:cNvSpPr txBox="1"/>
                <p:nvPr/>
              </p:nvSpPr>
              <p:spPr>
                <a:xfrm>
                  <a:off x="2510338" y="3172425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ADC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3" name="Google Shape;183;p24"/>
                <p:cNvSpPr txBox="1"/>
                <p:nvPr/>
              </p:nvSpPr>
              <p:spPr>
                <a:xfrm>
                  <a:off x="2510456" y="349879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DAC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4" name="Google Shape;184;p24"/>
                <p:cNvSpPr txBox="1"/>
                <p:nvPr/>
              </p:nvSpPr>
              <p:spPr>
                <a:xfrm>
                  <a:off x="4728386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I2S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5" name="Google Shape;185;p24"/>
                <p:cNvSpPr txBox="1"/>
                <p:nvPr/>
              </p:nvSpPr>
              <p:spPr>
                <a:xfrm>
                  <a:off x="4736950" y="349544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SDIO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6" name="Google Shape;186;p24"/>
                <p:cNvSpPr txBox="1"/>
                <p:nvPr/>
              </p:nvSpPr>
              <p:spPr>
                <a:xfrm>
                  <a:off x="4740151" y="3818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PWM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7" name="Google Shape;187;p24"/>
                <p:cNvSpPr txBox="1"/>
                <p:nvPr/>
              </p:nvSpPr>
              <p:spPr>
                <a:xfrm>
                  <a:off x="3989027" y="3818429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PDM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8" name="Google Shape;188;p24"/>
                <p:cNvSpPr txBox="1"/>
                <p:nvPr/>
              </p:nvSpPr>
              <p:spPr>
                <a:xfrm>
                  <a:off x="3249696" y="3495423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latin typeface="Nunito"/>
                      <a:ea typeface="Nunito"/>
                      <a:cs typeface="Nunito"/>
                      <a:sym typeface="Nunito"/>
                    </a:rPr>
                    <a:t>Ethernet</a:t>
                  </a:r>
                  <a:endParaRPr sz="9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89" name="Google Shape;189;p24"/>
                <p:cNvSpPr txBox="1"/>
                <p:nvPr/>
              </p:nvSpPr>
              <p:spPr>
                <a:xfrm>
                  <a:off x="3988915" y="349543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USB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90" name="Google Shape;190;p24"/>
                <p:cNvSpPr txBox="1"/>
                <p:nvPr/>
              </p:nvSpPr>
              <p:spPr>
                <a:xfrm>
                  <a:off x="3249678" y="3172447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CAN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191" name="Google Shape;191;p24"/>
                <p:cNvSpPr txBox="1"/>
                <p:nvPr/>
              </p:nvSpPr>
              <p:spPr>
                <a:xfrm>
                  <a:off x="3989046" y="3172460"/>
                  <a:ext cx="623400" cy="256800"/>
                </a:xfrm>
                <a:prstGeom prst="rect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B6D7A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Nunito"/>
                      <a:ea typeface="Nunito"/>
                      <a:cs typeface="Nunito"/>
                      <a:sym typeface="Nunito"/>
                    </a:rPr>
                    <a:t>RTC</a:t>
                  </a:r>
                  <a:endParaRPr sz="1200"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</p:grpSp>
      </p:grpSp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629500" y="506675"/>
            <a:ext cx="7707600" cy="54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Software-Hardware Stack</a:t>
            </a:r>
            <a:endParaRPr sz="2800"/>
          </a:p>
        </p:txBody>
      </p:sp>
      <p:sp>
        <p:nvSpPr>
          <p:cNvPr id="193" name="Google Shape;193;p24"/>
          <p:cNvSpPr/>
          <p:nvPr/>
        </p:nvSpPr>
        <p:spPr>
          <a:xfrm>
            <a:off x="7826079" y="3653137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SD Card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5218541" y="4642692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Microphone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1592500" y="3644759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Speaker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510650" y="3978775"/>
            <a:ext cx="914814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292125" y="3313879"/>
            <a:ext cx="1383480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Analog 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1348200" y="4523725"/>
            <a:ext cx="866268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399725" y="3312308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Audio Chip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6455825" y="3962806"/>
            <a:ext cx="1181196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Servo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1" name="Google Shape;201;p24"/>
          <p:cNvCxnSpPr>
            <a:stCxn id="197" idx="3"/>
            <a:endCxn id="202" idx="1"/>
          </p:cNvCxnSpPr>
          <p:nvPr/>
        </p:nvCxnSpPr>
        <p:spPr>
          <a:xfrm>
            <a:off x="1675605" y="3481819"/>
            <a:ext cx="1470000" cy="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4"/>
          <p:cNvCxnSpPr>
            <a:stCxn id="195" idx="3"/>
            <a:endCxn id="204" idx="1"/>
          </p:cNvCxnSpPr>
          <p:nvPr/>
        </p:nvCxnSpPr>
        <p:spPr>
          <a:xfrm rot="10800000" flipH="1">
            <a:off x="2773696" y="3809099"/>
            <a:ext cx="372000" cy="36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>
            <a:stCxn id="196" idx="3"/>
            <a:endCxn id="206" idx="1"/>
          </p:cNvCxnSpPr>
          <p:nvPr/>
        </p:nvCxnSpPr>
        <p:spPr>
          <a:xfrm rot="10800000" flipH="1">
            <a:off x="1425464" y="4135615"/>
            <a:ext cx="1719900" cy="111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4"/>
          <p:cNvCxnSpPr>
            <a:stCxn id="198" idx="0"/>
          </p:cNvCxnSpPr>
          <p:nvPr/>
        </p:nvCxnSpPr>
        <p:spPr>
          <a:xfrm rot="10800000">
            <a:off x="1781334" y="4141225"/>
            <a:ext cx="0" cy="3825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4"/>
          <p:cNvCxnSpPr>
            <a:stCxn id="209" idx="2"/>
            <a:endCxn id="194" idx="1"/>
          </p:cNvCxnSpPr>
          <p:nvPr/>
        </p:nvCxnSpPr>
        <p:spPr>
          <a:xfrm rot="-5400000" flipH="1">
            <a:off x="4800491" y="4392582"/>
            <a:ext cx="553500" cy="282600"/>
          </a:xfrm>
          <a:prstGeom prst="bentConnector2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2641600" y="4668150"/>
            <a:ext cx="866268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3771050" y="4668150"/>
            <a:ext cx="866268" cy="335880"/>
          </a:xfrm>
          <a:prstGeom prst="flowChartTerminator">
            <a:avLst/>
          </a:prstGeom>
          <a:solidFill>
            <a:srgbClr val="EFEFEF"/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Sensor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2" name="Google Shape;212;p24"/>
          <p:cNvCxnSpPr>
            <a:stCxn id="213" idx="2"/>
            <a:endCxn id="211" idx="0"/>
          </p:cNvCxnSpPr>
          <p:nvPr/>
        </p:nvCxnSpPr>
        <p:spPr>
          <a:xfrm>
            <a:off x="4196384" y="4257150"/>
            <a:ext cx="7800" cy="411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4"/>
          <p:cNvCxnSpPr>
            <a:stCxn id="210" idx="0"/>
          </p:cNvCxnSpPr>
          <p:nvPr/>
        </p:nvCxnSpPr>
        <p:spPr>
          <a:xfrm rot="-5400000">
            <a:off x="3559834" y="4030950"/>
            <a:ext cx="152100" cy="1122300"/>
          </a:xfrm>
          <a:prstGeom prst="bentConnector2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4"/>
          <p:cNvCxnSpPr>
            <a:stCxn id="216" idx="3"/>
            <a:endCxn id="200" idx="1"/>
          </p:cNvCxnSpPr>
          <p:nvPr/>
        </p:nvCxnSpPr>
        <p:spPr>
          <a:xfrm>
            <a:off x="5998625" y="4128946"/>
            <a:ext cx="457200" cy="18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24"/>
          <p:cNvCxnSpPr>
            <a:stCxn id="218" idx="3"/>
            <a:endCxn id="193" idx="1"/>
          </p:cNvCxnSpPr>
          <p:nvPr/>
        </p:nvCxnSpPr>
        <p:spPr>
          <a:xfrm>
            <a:off x="5995479" y="3805777"/>
            <a:ext cx="1830600" cy="153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4"/>
          <p:cNvCxnSpPr>
            <a:stCxn id="220" idx="3"/>
            <a:endCxn id="199" idx="1"/>
          </p:cNvCxnSpPr>
          <p:nvPr/>
        </p:nvCxnSpPr>
        <p:spPr>
          <a:xfrm rot="10800000" flipH="1">
            <a:off x="5986925" y="3480248"/>
            <a:ext cx="412800" cy="27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1" name="Google Shape;221;p24"/>
          <p:cNvGrpSpPr/>
          <p:nvPr/>
        </p:nvGrpSpPr>
        <p:grpSpPr>
          <a:xfrm>
            <a:off x="1121800" y="1108850"/>
            <a:ext cx="6946200" cy="2265700"/>
            <a:chOff x="1121800" y="1108850"/>
            <a:chExt cx="6946200" cy="2265700"/>
          </a:xfrm>
        </p:grpSpPr>
        <p:cxnSp>
          <p:nvCxnSpPr>
            <p:cNvPr id="222" name="Google Shape;222;p24"/>
            <p:cNvCxnSpPr/>
            <p:nvPr/>
          </p:nvCxnSpPr>
          <p:spPr>
            <a:xfrm>
              <a:off x="1121800" y="2902350"/>
              <a:ext cx="6946200" cy="0"/>
            </a:xfrm>
            <a:prstGeom prst="straightConnector1">
              <a:avLst/>
            </a:prstGeom>
            <a:noFill/>
            <a:ln w="38100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3" name="Google Shape;223;p24"/>
            <p:cNvSpPr txBox="1"/>
            <p:nvPr/>
          </p:nvSpPr>
          <p:spPr>
            <a:xfrm>
              <a:off x="1500075" y="294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Hardware</a:t>
              </a:r>
              <a:endParaRPr sz="18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" name="Google Shape;224;p24"/>
            <p:cNvSpPr txBox="1"/>
            <p:nvPr/>
          </p:nvSpPr>
          <p:spPr>
            <a:xfrm>
              <a:off x="1500075" y="1108850"/>
              <a:ext cx="1330500" cy="4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9999"/>
                  </a:solidFill>
                  <a:latin typeface="Nunito"/>
                  <a:ea typeface="Nunito"/>
                  <a:cs typeface="Nunito"/>
                  <a:sym typeface="Nunito"/>
                </a:rPr>
                <a:t>Software</a:t>
              </a:r>
              <a:endParaRPr sz="180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25" name="Google Shape;225;p24"/>
            <p:cNvCxnSpPr>
              <a:stCxn id="224" idx="2"/>
            </p:cNvCxnSpPr>
            <p:nvPr/>
          </p:nvCxnSpPr>
          <p:spPr>
            <a:xfrm>
              <a:off x="2165325" y="1534550"/>
              <a:ext cx="0" cy="1300200"/>
            </a:xfrm>
            <a:prstGeom prst="straightConnector1">
              <a:avLst/>
            </a:prstGeom>
            <a:noFill/>
            <a:ln w="38100" cap="flat" cmpd="sng">
              <a:solidFill>
                <a:srgbClr val="9999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ala de grises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972</Words>
  <Application>Microsoft Macintosh PowerPoint</Application>
  <PresentationFormat>On-screen Show (16:9)</PresentationFormat>
  <Paragraphs>255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Nunito Light</vt:lpstr>
      <vt:lpstr>Courier New</vt:lpstr>
      <vt:lpstr>Consolas</vt:lpstr>
      <vt:lpstr>Nunito</vt:lpstr>
      <vt:lpstr>Roboto</vt:lpstr>
      <vt:lpstr>Nunito ExtraBold</vt:lpstr>
      <vt:lpstr>Comfortaa</vt:lpstr>
      <vt:lpstr>Calibri</vt:lpstr>
      <vt:lpstr>Office Theme</vt:lpstr>
      <vt:lpstr>Software You’ll Need</vt:lpstr>
      <vt:lpstr>Hardware Drivers in  MicroPython</vt:lpstr>
      <vt:lpstr>Outline</vt:lpstr>
      <vt:lpstr>MicroPython</vt:lpstr>
      <vt:lpstr>MicroPython</vt:lpstr>
      <vt:lpstr>Finding A Driver</vt:lpstr>
      <vt:lpstr>PowerPoint Presentation</vt:lpstr>
      <vt:lpstr>The Software Stack</vt:lpstr>
      <vt:lpstr>The Software-Hardware Stack</vt:lpstr>
      <vt:lpstr>Memory Map And Peripherals</vt:lpstr>
      <vt:lpstr>Memory Map And Peripherals </vt:lpstr>
      <vt:lpstr>Registers</vt:lpstr>
      <vt:lpstr>Registers</vt:lpstr>
      <vt:lpstr>Registers</vt:lpstr>
      <vt:lpstr>Registers</vt:lpstr>
      <vt:lpstr>PowerPoint Presentation</vt:lpstr>
      <vt:lpstr>Talking With Electronic Devices</vt:lpstr>
      <vt:lpstr>I²C Protocol</vt:lpstr>
      <vt:lpstr>I²C Protocol</vt:lpstr>
      <vt:lpstr>How do we know what to send down the wire?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Driver Initialisation</vt:lpstr>
      <vt:lpstr>Example Driver Initialisation </vt:lpstr>
      <vt:lpstr>Example Driver Initialisation </vt:lpstr>
      <vt:lpstr>Example Driver Initialisation </vt:lpstr>
      <vt:lpstr>Example Driver Initialisation </vt:lpstr>
      <vt:lpstr>Code Tips </vt:lpstr>
      <vt:lpstr>PowerPoint Presentation</vt:lpstr>
      <vt:lpstr>Debugging 🐛</vt:lpstr>
      <vt:lpstr>Debugging 🐛</vt:lpstr>
      <vt:lpstr>Logic Analysers</vt:lpstr>
      <vt:lpstr>PowerPoint Presentation</vt:lpstr>
      <vt:lpstr>BBC micro:bit</vt:lpstr>
      <vt:lpstr>BBC micro:bit</vt:lpstr>
      <vt:lpstr>Code Tips </vt:lpstr>
      <vt:lpstr>PowerPoint Presentation</vt:lpstr>
      <vt:lpstr>Summary</vt:lpstr>
      <vt:lpstr>Summary</vt:lpstr>
      <vt:lpstr>PowerPoint Presentation</vt:lpstr>
      <vt:lpstr>UART Protocol</vt:lpstr>
      <vt:lpstr>UART Protocol</vt:lpstr>
      <vt:lpstr>SPI Protocol</vt:lpstr>
      <vt:lpstr>SPI Protocol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 Hardware Drivers in  (Micro)Python</dc:title>
  <cp:lastModifiedBy>Carlos Pereira Atencio</cp:lastModifiedBy>
  <cp:revision>21</cp:revision>
  <dcterms:modified xsi:type="dcterms:W3CDTF">2019-09-19T14:10:36Z</dcterms:modified>
</cp:coreProperties>
</file>